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533" r:id="rId2"/>
    <p:sldId id="865" r:id="rId3"/>
    <p:sldId id="866" r:id="rId4"/>
    <p:sldId id="867" r:id="rId5"/>
    <p:sldId id="868" r:id="rId6"/>
    <p:sldId id="799" r:id="rId7"/>
    <p:sldId id="800" r:id="rId8"/>
    <p:sldId id="827" r:id="rId9"/>
    <p:sldId id="856" r:id="rId10"/>
    <p:sldId id="828" r:id="rId11"/>
    <p:sldId id="857" r:id="rId12"/>
    <p:sldId id="858" r:id="rId13"/>
    <p:sldId id="859" r:id="rId14"/>
    <p:sldId id="860" r:id="rId15"/>
    <p:sldId id="861" r:id="rId16"/>
    <p:sldId id="831" r:id="rId17"/>
    <p:sldId id="804" r:id="rId18"/>
    <p:sldId id="833" r:id="rId19"/>
    <p:sldId id="834" r:id="rId20"/>
    <p:sldId id="835" r:id="rId21"/>
    <p:sldId id="836" r:id="rId22"/>
    <p:sldId id="837" r:id="rId23"/>
    <p:sldId id="936" r:id="rId24"/>
    <p:sldId id="870" r:id="rId25"/>
    <p:sldId id="920" r:id="rId26"/>
    <p:sldId id="921" r:id="rId27"/>
    <p:sldId id="922" r:id="rId28"/>
    <p:sldId id="852" r:id="rId29"/>
    <p:sldId id="923" r:id="rId30"/>
    <p:sldId id="924" r:id="rId31"/>
    <p:sldId id="925" r:id="rId32"/>
    <p:sldId id="805" r:id="rId33"/>
    <p:sldId id="826" r:id="rId34"/>
    <p:sldId id="838" r:id="rId35"/>
    <p:sldId id="839" r:id="rId36"/>
    <p:sldId id="844" r:id="rId37"/>
    <p:sldId id="840" r:id="rId38"/>
    <p:sldId id="846" r:id="rId39"/>
    <p:sldId id="926" r:id="rId40"/>
    <p:sldId id="927" r:id="rId41"/>
    <p:sldId id="928" r:id="rId42"/>
    <p:sldId id="929" r:id="rId43"/>
    <p:sldId id="930" r:id="rId44"/>
    <p:sldId id="931" r:id="rId45"/>
    <p:sldId id="932" r:id="rId46"/>
    <p:sldId id="933" r:id="rId47"/>
    <p:sldId id="934" r:id="rId48"/>
    <p:sldId id="935" r:id="rId49"/>
    <p:sldId id="847" r:id="rId50"/>
    <p:sldId id="841" r:id="rId51"/>
    <p:sldId id="848" r:id="rId52"/>
    <p:sldId id="851" r:id="rId53"/>
    <p:sldId id="806" r:id="rId54"/>
    <p:sldId id="809" r:id="rId55"/>
    <p:sldId id="810" r:id="rId56"/>
    <p:sldId id="855" r:id="rId57"/>
    <p:sldId id="853" r:id="rId58"/>
    <p:sldId id="854" r:id="rId59"/>
    <p:sldId id="862" r:id="rId60"/>
    <p:sldId id="863" r:id="rId61"/>
    <p:sldId id="910" r:id="rId62"/>
    <p:sldId id="911" r:id="rId63"/>
    <p:sldId id="801" r:id="rId64"/>
    <p:sldId id="802" r:id="rId65"/>
    <p:sldId id="803" r:id="rId66"/>
    <p:sldId id="912" r:id="rId67"/>
    <p:sldId id="812" r:id="rId68"/>
    <p:sldId id="913" r:id="rId69"/>
    <p:sldId id="807" r:id="rId70"/>
    <p:sldId id="914" r:id="rId71"/>
    <p:sldId id="915" r:id="rId72"/>
    <p:sldId id="808" r:id="rId73"/>
    <p:sldId id="811" r:id="rId74"/>
    <p:sldId id="813" r:id="rId75"/>
    <p:sldId id="814" r:id="rId76"/>
    <p:sldId id="818" r:id="rId77"/>
    <p:sldId id="819" r:id="rId78"/>
    <p:sldId id="916" r:id="rId79"/>
    <p:sldId id="917" r:id="rId80"/>
    <p:sldId id="918" r:id="rId81"/>
    <p:sldId id="829" r:id="rId82"/>
    <p:sldId id="830" r:id="rId83"/>
    <p:sldId id="919" r:id="rId84"/>
    <p:sldId id="832" r:id="rId85"/>
    <p:sldId id="642" r:id="rId86"/>
  </p:sldIdLst>
  <p:sldSz cx="9144000" cy="6858000" type="screen4x3"/>
  <p:notesSz cx="6708775" cy="97742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00FF00"/>
    <a:srgbClr val="66FF66"/>
    <a:srgbClr val="FFFFCC"/>
    <a:srgbClr val="CCFFCC"/>
    <a:srgbClr val="CCFFFF"/>
    <a:srgbClr val="CCEC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75" autoAdjust="0"/>
    <p:restoredTop sz="75831" autoAdjust="0"/>
  </p:normalViewPr>
  <p:slideViewPr>
    <p:cSldViewPr>
      <p:cViewPr varScale="1">
        <p:scale>
          <a:sx n="70" d="100"/>
          <a:sy n="70" d="100"/>
        </p:scale>
        <p:origin x="67" y="312"/>
      </p:cViewPr>
      <p:guideLst>
        <p:guide orient="horz" pos="144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36"/>
    </p:cViewPr>
  </p:sorterViewPr>
  <p:notesViewPr>
    <p:cSldViewPr>
      <p:cViewPr varScale="1">
        <p:scale>
          <a:sx n="83" d="100"/>
          <a:sy n="83" d="100"/>
        </p:scale>
        <p:origin x="-1866" y="-90"/>
      </p:cViewPr>
      <p:guideLst>
        <p:guide orient="horz" pos="3079"/>
        <p:guide pos="2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t" anchorCtr="0" compatLnSpc="1">
            <a:prstTxWarp prst="textNoShape">
              <a:avLst/>
            </a:prstTxWarp>
          </a:bodyPr>
          <a:lstStyle>
            <a:lvl1pPr defTabSz="900113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2063" y="0"/>
            <a:ext cx="2925762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t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7513"/>
            <a:ext cx="2924175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b" anchorCtr="0" compatLnSpc="1">
            <a:prstTxWarp prst="textNoShape">
              <a:avLst/>
            </a:prstTxWarp>
          </a:bodyPr>
          <a:lstStyle>
            <a:lvl1pPr defTabSz="900113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2063" y="9307513"/>
            <a:ext cx="2925762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b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sz="1200"/>
            </a:lvl1pPr>
          </a:lstStyle>
          <a:p>
            <a:fld id="{348A6862-9BD8-434A-A8B1-A7A454D1F01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6713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2063" y="0"/>
            <a:ext cx="2906712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3425"/>
            <a:ext cx="4887913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41850"/>
            <a:ext cx="4921250" cy="4398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5288"/>
            <a:ext cx="2906713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b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2063" y="9285288"/>
            <a:ext cx="2906712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b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/>
            </a:lvl1pPr>
          </a:lstStyle>
          <a:p>
            <a:fld id="{6F0A703B-285C-4A51-9229-53D256FD787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6672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35038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401763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7007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A703B-285C-4A51-9229-53D256FD7874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1144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A703B-285C-4A51-9229-53D256FD7874}" type="slidenum">
              <a:rPr lang="zh-CN" altLang="en-US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568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35052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864693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457200"/>
            <a:ext cx="188595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457200"/>
            <a:ext cx="550545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10903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8"/>
          <p:cNvSpPr>
            <a:spLocks noChangeArrowheads="1"/>
          </p:cNvSpPr>
          <p:nvPr userDrawn="1"/>
        </p:nvSpPr>
        <p:spPr bwMode="auto">
          <a:xfrm>
            <a:off x="8885238" y="6426200"/>
            <a:ext cx="144462" cy="431800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矩形 99"/>
          <p:cNvSpPr>
            <a:spLocks noChangeArrowheads="1"/>
          </p:cNvSpPr>
          <p:nvPr userDrawn="1"/>
        </p:nvSpPr>
        <p:spPr bwMode="auto">
          <a:xfrm>
            <a:off x="9024938" y="6426200"/>
            <a:ext cx="144462" cy="431800"/>
          </a:xfrm>
          <a:prstGeom prst="rect">
            <a:avLst/>
          </a:prstGeom>
          <a:solidFill>
            <a:srgbClr val="00517A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543800" cy="914400"/>
          </a:xfrm>
        </p:spPr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  <a:lvl2pPr>
              <a:defRPr baseline="0">
                <a:ea typeface="华文仿宋" panose="02010600040101010101" pitchFamily="2" charset="-122"/>
              </a:defRPr>
            </a:lvl2pPr>
            <a:lvl3pPr>
              <a:defRPr baseline="0">
                <a:ea typeface="华文仿宋" panose="02010600040101010101" pitchFamily="2" charset="-122"/>
              </a:defRPr>
            </a:lvl3pPr>
            <a:lvl4pPr>
              <a:defRPr baseline="0">
                <a:ea typeface="华文仿宋" panose="02010600040101010101" pitchFamily="2" charset="-122"/>
              </a:defRPr>
            </a:lvl4pPr>
            <a:lvl5pPr>
              <a:defRPr baseline="0">
                <a:ea typeface="华文仿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226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7842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5839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810458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201048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52215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39035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37275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457200"/>
            <a:ext cx="7543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76400"/>
            <a:ext cx="7543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88925" y="425450"/>
            <a:ext cx="8574088" cy="11731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32" name="Rectangle 14"/>
          <p:cNvSpPr>
            <a:spLocks noChangeArrowheads="1"/>
          </p:cNvSpPr>
          <p:nvPr/>
        </p:nvSpPr>
        <p:spPr bwMode="auto">
          <a:xfrm>
            <a:off x="4191000" y="6477000"/>
            <a:ext cx="3905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E6F7317-5424-4D0D-BE8A-12CDE6D1C14E}" type="slidenum">
              <a:rPr lang="zh-CN" altLang="en-US" sz="1400">
                <a:solidFill>
                  <a:schemeClr val="tx2"/>
                </a:solidFill>
              </a:rPr>
              <a:pPr/>
              <a:t>‹#›</a:t>
            </a:fld>
            <a:endParaRPr lang="en-US" altLang="zh-CN" sz="12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1033" name="Picture 15" descr="ict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3838"/>
            <a:ext cx="350520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7"/>
          <p:cNvSpPr>
            <a:spLocks noChangeArrowheads="1"/>
          </p:cNvSpPr>
          <p:nvPr/>
        </p:nvSpPr>
        <p:spPr bwMode="gray">
          <a:xfrm>
            <a:off x="917575" y="133985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endParaRPr kumimoji="1" lang="zh-CN" altLang="en-US">
              <a:latin typeface="Tahoma" pitchFamily="34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Monotype Sorts"/>
        <a:buChar char="ä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anose="05000000000000000000" pitchFamily="2" charset="2"/>
        <a:buChar char="Ø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C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3578225" y="2528888"/>
            <a:ext cx="2894013" cy="4208462"/>
            <a:chOff x="0" y="0"/>
            <a:chExt cx="2893860" cy="3155645"/>
          </a:xfrm>
        </p:grpSpPr>
        <p:sp>
          <p:nvSpPr>
            <p:cNvPr id="3083" name="矩形 14"/>
            <p:cNvSpPr>
              <a:spLocks noChangeArrowheads="1"/>
            </p:cNvSpPr>
            <p:nvPr/>
          </p:nvSpPr>
          <p:spPr bwMode="auto">
            <a:xfrm rot="2700000">
              <a:off x="648276" y="910061"/>
              <a:ext cx="2503541" cy="1987623"/>
            </a:xfrm>
            <a:prstGeom prst="rect">
              <a:avLst/>
            </a:prstGeom>
            <a:gradFill rotWithShape="1">
              <a:gsLst>
                <a:gs pos="0">
                  <a:srgbClr val="00517A"/>
                </a:gs>
                <a:gs pos="20000">
                  <a:srgbClr val="00517A"/>
                </a:gs>
                <a:gs pos="100000">
                  <a:srgbClr val="00517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/>
                <a:buChar char="ä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84" name="椭圆 11"/>
            <p:cNvSpPr>
              <a:spLocks noChangeArrowheads="1"/>
            </p:cNvSpPr>
            <p:nvPr/>
          </p:nvSpPr>
          <p:spPr bwMode="auto">
            <a:xfrm>
              <a:off x="0" y="0"/>
              <a:ext cx="1987623" cy="1987623"/>
            </a:xfrm>
            <a:prstGeom prst="ellipse">
              <a:avLst/>
            </a:prstGeom>
            <a:solidFill>
              <a:srgbClr val="00B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/>
                <a:buChar char="ä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85" name="椭圆 13"/>
            <p:cNvSpPr>
              <a:spLocks noChangeArrowheads="1"/>
            </p:cNvSpPr>
            <p:nvPr/>
          </p:nvSpPr>
          <p:spPr bwMode="auto">
            <a:xfrm>
              <a:off x="137272" y="137272"/>
              <a:ext cx="1713078" cy="1713078"/>
            </a:xfrm>
            <a:prstGeom prst="ellipse">
              <a:avLst/>
            </a:prstGeom>
            <a:solidFill>
              <a:srgbClr val="008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/>
                <a:buChar char="ä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076" name="矩形 15"/>
          <p:cNvSpPr>
            <a:spLocks noChangeArrowheads="1"/>
          </p:cNvSpPr>
          <p:nvPr/>
        </p:nvSpPr>
        <p:spPr bwMode="auto">
          <a:xfrm>
            <a:off x="0" y="906463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编译原理研讨课</a:t>
            </a:r>
          </a:p>
        </p:txBody>
      </p:sp>
      <p:sp>
        <p:nvSpPr>
          <p:cNvPr id="3077" name="矩形 18"/>
          <p:cNvSpPr>
            <a:spLocks noChangeArrowheads="1"/>
          </p:cNvSpPr>
          <p:nvPr/>
        </p:nvSpPr>
        <p:spPr bwMode="auto">
          <a:xfrm>
            <a:off x="0" y="5373688"/>
            <a:ext cx="9144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崔慧敏</a:t>
            </a:r>
            <a:endParaRPr lang="en-US" altLang="zh-CN" sz="2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cuihm@ict.ac.cn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u="sng">
                <a:solidFill>
                  <a:srgbClr val="00FF00"/>
                </a:solidFill>
                <a:latin typeface="Arial" panose="020B0604020202020204" pitchFamily="34" charset="0"/>
              </a:rPr>
              <a:t>http://www.carch.ac.cn/~huimin/main.html</a:t>
            </a:r>
            <a:endParaRPr lang="zh-CN" altLang="en-US" sz="2400" u="sng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078" name="矩形 20"/>
          <p:cNvSpPr>
            <a:spLocks noChangeArrowheads="1"/>
          </p:cNvSpPr>
          <p:nvPr/>
        </p:nvSpPr>
        <p:spPr bwMode="auto">
          <a:xfrm>
            <a:off x="0" y="2228850"/>
            <a:ext cx="144463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9" name="矩形 24"/>
          <p:cNvSpPr>
            <a:spLocks noChangeArrowheads="1"/>
          </p:cNvSpPr>
          <p:nvPr/>
        </p:nvSpPr>
        <p:spPr bwMode="auto">
          <a:xfrm>
            <a:off x="13970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80" name="矩形 25"/>
          <p:cNvSpPr>
            <a:spLocks noChangeArrowheads="1"/>
          </p:cNvSpPr>
          <p:nvPr/>
        </p:nvSpPr>
        <p:spPr bwMode="auto">
          <a:xfrm>
            <a:off x="887095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81" name="矩形 26"/>
          <p:cNvSpPr>
            <a:spLocks noChangeArrowheads="1"/>
          </p:cNvSpPr>
          <p:nvPr/>
        </p:nvSpPr>
        <p:spPr bwMode="auto">
          <a:xfrm>
            <a:off x="9012238" y="2228850"/>
            <a:ext cx="144462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082" name="图片 249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439988"/>
            <a:ext cx="19716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0075" t="20601" r="23225" b="15001"/>
          <a:stretch/>
        </p:blipFill>
        <p:spPr>
          <a:xfrm>
            <a:off x="539552" y="1319064"/>
            <a:ext cx="7848872" cy="50145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21530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一个例子看</a:t>
            </a:r>
            <a:r>
              <a:rPr lang="en-US" altLang="zh-CN" dirty="0"/>
              <a:t>GCC</a:t>
            </a:r>
            <a:r>
              <a:rPr lang="zh-CN" altLang="en-US" dirty="0"/>
              <a:t>的工作流程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5275" t="20601" r="35038" b="45800"/>
          <a:stretch/>
        </p:blipFill>
        <p:spPr>
          <a:xfrm>
            <a:off x="323528" y="1676400"/>
            <a:ext cx="4425492" cy="4248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5275" t="26202" r="35825" b="38799"/>
          <a:stretch/>
        </p:blipFill>
        <p:spPr>
          <a:xfrm>
            <a:off x="4572000" y="1772816"/>
            <a:ext cx="394027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5868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一个例子看</a:t>
            </a:r>
            <a:r>
              <a:rPr lang="en-US" altLang="zh-CN" dirty="0"/>
              <a:t>GCC</a:t>
            </a:r>
            <a:r>
              <a:rPr lang="zh-CN" altLang="en-US" dirty="0"/>
              <a:t>的工作流程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5275" t="26202" r="35825" b="38799"/>
          <a:stretch/>
        </p:blipFill>
        <p:spPr>
          <a:xfrm>
            <a:off x="539552" y="1556792"/>
            <a:ext cx="3940278" cy="41044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5275" t="45799" r="35825" b="17801"/>
          <a:stretch/>
        </p:blipFill>
        <p:spPr>
          <a:xfrm>
            <a:off x="4687008" y="1489363"/>
            <a:ext cx="3917440" cy="42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9679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一个例子看</a:t>
            </a:r>
            <a:r>
              <a:rPr lang="en-US" altLang="zh-CN" dirty="0"/>
              <a:t>GCC</a:t>
            </a:r>
            <a:r>
              <a:rPr lang="zh-CN" altLang="en-US" dirty="0"/>
              <a:t>的工作流程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5275" t="45799" r="35825" b="17801"/>
          <a:stretch/>
        </p:blipFill>
        <p:spPr>
          <a:xfrm>
            <a:off x="323528" y="1628800"/>
            <a:ext cx="3917440" cy="42438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45275" t="33201" r="35038" b="31800"/>
          <a:stretch/>
        </p:blipFill>
        <p:spPr>
          <a:xfrm>
            <a:off x="4427984" y="1628800"/>
            <a:ext cx="417646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437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一个例子看</a:t>
            </a:r>
            <a:r>
              <a:rPr lang="en-US" altLang="zh-CN" dirty="0"/>
              <a:t>GCC</a:t>
            </a:r>
            <a:r>
              <a:rPr lang="zh-CN" altLang="en-US" dirty="0"/>
              <a:t>的工作流程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5275" t="16401" r="35038" b="52800"/>
          <a:stretch/>
        </p:blipFill>
        <p:spPr>
          <a:xfrm>
            <a:off x="4355976" y="1700808"/>
            <a:ext cx="4582327" cy="4032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5275" t="33201" r="35038" b="31800"/>
          <a:stretch/>
        </p:blipFill>
        <p:spPr>
          <a:xfrm>
            <a:off x="323528" y="1484784"/>
            <a:ext cx="417646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6687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一个例子看</a:t>
            </a:r>
            <a:r>
              <a:rPr lang="en-US" altLang="zh-CN" dirty="0"/>
              <a:t>GCC</a:t>
            </a:r>
            <a:r>
              <a:rPr lang="zh-CN" altLang="en-US" dirty="0"/>
              <a:t>的工作流程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5275" t="16401" r="35038" b="52800"/>
          <a:stretch/>
        </p:blipFill>
        <p:spPr>
          <a:xfrm>
            <a:off x="395536" y="1676400"/>
            <a:ext cx="4582327" cy="4032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5275" t="51400" r="35038" b="15000"/>
          <a:stretch/>
        </p:blipFill>
        <p:spPr>
          <a:xfrm>
            <a:off x="4917830" y="1772816"/>
            <a:ext cx="4100033" cy="39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2799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简化的控制流</a:t>
            </a:r>
            <a:endParaRPr lang="en-US" altLang="zh-CN" dirty="0"/>
          </a:p>
          <a:p>
            <a:pPr lvl="1"/>
            <a:r>
              <a:rPr lang="zh-CN" altLang="en-US" dirty="0"/>
              <a:t>循环用</a:t>
            </a:r>
            <a:r>
              <a:rPr lang="en-US" altLang="zh-CN" dirty="0"/>
              <a:t>if/</a:t>
            </a:r>
            <a:r>
              <a:rPr lang="en-US" altLang="zh-CN" dirty="0" err="1"/>
              <a:t>goto</a:t>
            </a:r>
            <a:r>
              <a:rPr lang="zh-CN" altLang="en-US" dirty="0"/>
              <a:t>替代</a:t>
            </a:r>
            <a:endParaRPr lang="en-US" altLang="zh-CN" dirty="0"/>
          </a:p>
          <a:p>
            <a:r>
              <a:rPr lang="zh-CN" altLang="en-US" dirty="0"/>
              <a:t>本地标量被当作“寄存器”处理 </a:t>
            </a:r>
            <a:r>
              <a:rPr lang="zh-CN" altLang="en-US" sz="2000" dirty="0">
                <a:solidFill>
                  <a:srgbClr val="FF0000"/>
                </a:solidFill>
              </a:rPr>
              <a:t>分配虚寄存器号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dirty="0"/>
              <a:t>全局标量、有别名的变量、非标量被作为“内存操作数”处理</a:t>
            </a:r>
            <a:endParaRPr lang="en-US" altLang="zh-CN" dirty="0"/>
          </a:p>
          <a:p>
            <a:r>
              <a:rPr lang="zh-CN" altLang="en-US" dirty="0"/>
              <a:t>两层</a:t>
            </a:r>
            <a:r>
              <a:rPr lang="en-US" altLang="zh-CN" dirty="0"/>
              <a:t>GIMPLE</a:t>
            </a:r>
          </a:p>
          <a:p>
            <a:pPr lvl="1"/>
            <a:r>
              <a:rPr lang="zh-CN" altLang="en-US" dirty="0"/>
              <a:t>高层 </a:t>
            </a:r>
            <a:r>
              <a:rPr lang="en-US" altLang="zh-CN" dirty="0"/>
              <a:t>– </a:t>
            </a:r>
            <a:r>
              <a:rPr lang="zh-CN" altLang="en-US" dirty="0"/>
              <a:t>包含词法作用域</a:t>
            </a:r>
            <a:endParaRPr lang="en-US" altLang="zh-CN" dirty="0"/>
          </a:p>
          <a:p>
            <a:pPr lvl="1"/>
            <a:r>
              <a:rPr lang="zh-CN" altLang="en-US" dirty="0"/>
              <a:t>底层 </a:t>
            </a:r>
            <a:r>
              <a:rPr lang="en-US" altLang="zh-CN" dirty="0"/>
              <a:t>– </a:t>
            </a:r>
            <a:r>
              <a:rPr lang="zh-CN" altLang="en-US" dirty="0"/>
              <a:t>移除词法作用域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416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GENERIC vs. GIMPLE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GENERIC</a:t>
            </a:r>
            <a:r>
              <a:rPr lang="zh-CN" altLang="en-US" dirty="0"/>
              <a:t>是不同语言共用的</a:t>
            </a:r>
            <a:r>
              <a:rPr lang="en-US" altLang="zh-CN" dirty="0"/>
              <a:t>AST</a:t>
            </a:r>
          </a:p>
          <a:p>
            <a:r>
              <a:rPr lang="en-US" altLang="zh-CN" dirty="0"/>
              <a:t>GIMPLE</a:t>
            </a:r>
            <a:r>
              <a:rPr lang="zh-CN" altLang="en-US" dirty="0"/>
              <a:t>是简化版本的</a:t>
            </a:r>
            <a:r>
              <a:rPr lang="en-US" altLang="zh-CN" dirty="0"/>
              <a:t>GENERIC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6137" t="20601" r="17714" b="10801"/>
          <a:stretch/>
        </p:blipFill>
        <p:spPr>
          <a:xfrm>
            <a:off x="1661964" y="2673969"/>
            <a:ext cx="604867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602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>
          <a:xfrm>
            <a:off x="971550" y="404813"/>
            <a:ext cx="7543800" cy="914400"/>
          </a:xfrm>
        </p:spPr>
        <p:txBody>
          <a:bodyPr/>
          <a:lstStyle/>
          <a:p>
            <a:r>
              <a:rPr lang="zh-CN" altLang="en-US" dirty="0"/>
              <a:t>静态单赋值</a:t>
            </a:r>
            <a:r>
              <a:rPr lang="en-US" altLang="zh-CN" dirty="0"/>
              <a:t>(SSA)</a:t>
            </a:r>
            <a:endParaRPr lang="zh-CN" altLang="en-US" dirty="0"/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>
          <a:xfrm>
            <a:off x="900113" y="1557338"/>
            <a:ext cx="7543800" cy="4495800"/>
          </a:xfrm>
        </p:spPr>
        <p:txBody>
          <a:bodyPr/>
          <a:lstStyle/>
          <a:p>
            <a:r>
              <a:rPr lang="zh-CN" altLang="en-US" dirty="0"/>
              <a:t>核心思想</a:t>
            </a:r>
            <a:endParaRPr lang="en-US" altLang="zh-CN" dirty="0"/>
          </a:p>
          <a:p>
            <a:pPr lvl="1"/>
            <a:r>
              <a:rPr lang="zh-CN" altLang="en-US" dirty="0"/>
              <a:t>每个变量只有一次静态赋值</a:t>
            </a:r>
            <a:endParaRPr lang="en-US" altLang="zh-CN" dirty="0"/>
          </a:p>
          <a:p>
            <a:pPr lvl="1"/>
            <a:r>
              <a:rPr lang="zh-CN" altLang="en-US" dirty="0"/>
              <a:t>更便于追踪变量值的改变，关注每次值的更新，而不仅仅是变量级别</a:t>
            </a:r>
            <a:endParaRPr lang="en-US" altLang="zh-CN" dirty="0"/>
          </a:p>
          <a:p>
            <a:r>
              <a:rPr lang="zh-CN" altLang="en-US" dirty="0"/>
              <a:t>生成</a:t>
            </a:r>
            <a:r>
              <a:rPr lang="en-US" altLang="zh-CN" dirty="0"/>
              <a:t>SSA</a:t>
            </a:r>
          </a:p>
          <a:p>
            <a:pPr lvl="1"/>
            <a:r>
              <a:rPr lang="zh-CN" altLang="en-US" dirty="0"/>
              <a:t>对变量的每次赋值进行重命名</a:t>
            </a:r>
            <a:endParaRPr lang="en-US" altLang="zh-CN" dirty="0"/>
          </a:p>
          <a:p>
            <a:pPr lvl="1"/>
            <a:r>
              <a:rPr lang="zh-CN" altLang="en-US" dirty="0"/>
              <a:t>相应的，对被重命名后的变量所能到达的引用点进行替换</a:t>
            </a:r>
          </a:p>
        </p:txBody>
      </p:sp>
      <p:sp>
        <p:nvSpPr>
          <p:cNvPr id="61444" name="矩形 4"/>
          <p:cNvSpPr>
            <a:spLocks noChangeArrowheads="1"/>
          </p:cNvSpPr>
          <p:nvPr/>
        </p:nvSpPr>
        <p:spPr bwMode="auto">
          <a:xfrm>
            <a:off x="1619250" y="5157788"/>
            <a:ext cx="1728788" cy="1366837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 = …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… = v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 = …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… = v </a:t>
            </a:r>
            <a:endParaRPr lang="zh-CN" altLang="en-US" sz="2000"/>
          </a:p>
        </p:txBody>
      </p:sp>
      <p:sp>
        <p:nvSpPr>
          <p:cNvPr id="61445" name="矩形 5"/>
          <p:cNvSpPr>
            <a:spLocks noChangeArrowheads="1"/>
          </p:cNvSpPr>
          <p:nvPr/>
        </p:nvSpPr>
        <p:spPr bwMode="auto">
          <a:xfrm>
            <a:off x="4643438" y="5157788"/>
            <a:ext cx="1728787" cy="1366837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v1 = …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… = v1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v2 = …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… = v2 </a:t>
            </a:r>
            <a:endParaRPr lang="zh-CN" altLang="en-US" sz="2000"/>
          </a:p>
        </p:txBody>
      </p:sp>
      <p:sp>
        <p:nvSpPr>
          <p:cNvPr id="61446" name="右箭头 6"/>
          <p:cNvSpPr>
            <a:spLocks noChangeArrowheads="1"/>
          </p:cNvSpPr>
          <p:nvPr/>
        </p:nvSpPr>
        <p:spPr bwMode="auto">
          <a:xfrm>
            <a:off x="3348038" y="5661025"/>
            <a:ext cx="1295400" cy="180975"/>
          </a:xfrm>
          <a:prstGeom prst="rightArrow">
            <a:avLst>
              <a:gd name="adj1" fmla="val 50000"/>
              <a:gd name="adj2" fmla="val 49708"/>
            </a:avLst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61347160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>
          <a:xfrm>
            <a:off x="971550" y="404813"/>
            <a:ext cx="7543800" cy="914400"/>
          </a:xfrm>
        </p:spPr>
        <p:txBody>
          <a:bodyPr/>
          <a:lstStyle/>
          <a:p>
            <a:r>
              <a:rPr lang="zh-CN" altLang="en-US"/>
              <a:t>有控制流的</a:t>
            </a:r>
            <a:r>
              <a:rPr lang="en-US" altLang="zh-CN"/>
              <a:t>SSA</a:t>
            </a:r>
            <a:endParaRPr lang="zh-CN" altLang="en-US"/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>
          <a:xfrm>
            <a:off x="684213" y="1676400"/>
            <a:ext cx="7920037" cy="744538"/>
          </a:xfrm>
        </p:spPr>
        <p:txBody>
          <a:bodyPr/>
          <a:lstStyle/>
          <a:p>
            <a:r>
              <a:rPr lang="zh-CN" altLang="en-US"/>
              <a:t>问题：不同路径到达同一点的定值不一样怎么办？</a:t>
            </a:r>
          </a:p>
        </p:txBody>
      </p:sp>
      <p:sp>
        <p:nvSpPr>
          <p:cNvPr id="62468" name="矩形 3"/>
          <p:cNvSpPr>
            <a:spLocks noChangeArrowheads="1"/>
          </p:cNvSpPr>
          <p:nvPr/>
        </p:nvSpPr>
        <p:spPr bwMode="auto">
          <a:xfrm>
            <a:off x="900113" y="3068638"/>
            <a:ext cx="1081087" cy="576262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 = …</a:t>
            </a:r>
            <a:endParaRPr lang="zh-CN" altLang="en-US" sz="2000"/>
          </a:p>
        </p:txBody>
      </p:sp>
      <p:sp>
        <p:nvSpPr>
          <p:cNvPr id="62469" name="矩形 4"/>
          <p:cNvSpPr>
            <a:spLocks noChangeArrowheads="1"/>
          </p:cNvSpPr>
          <p:nvPr/>
        </p:nvSpPr>
        <p:spPr bwMode="auto">
          <a:xfrm>
            <a:off x="2339975" y="3068638"/>
            <a:ext cx="1079500" cy="576262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 = … </a:t>
            </a:r>
            <a:endParaRPr lang="zh-CN" altLang="en-US" sz="2000"/>
          </a:p>
        </p:txBody>
      </p:sp>
      <p:sp>
        <p:nvSpPr>
          <p:cNvPr id="62470" name="矩形 5"/>
          <p:cNvSpPr>
            <a:spLocks noChangeArrowheads="1"/>
          </p:cNvSpPr>
          <p:nvPr/>
        </p:nvSpPr>
        <p:spPr bwMode="auto">
          <a:xfrm>
            <a:off x="1547813" y="2420938"/>
            <a:ext cx="1081087" cy="287337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  <p:sp>
        <p:nvSpPr>
          <p:cNvPr id="62471" name="矩形 6"/>
          <p:cNvSpPr>
            <a:spLocks noChangeArrowheads="1"/>
          </p:cNvSpPr>
          <p:nvPr/>
        </p:nvSpPr>
        <p:spPr bwMode="auto">
          <a:xfrm>
            <a:off x="1547813" y="3933825"/>
            <a:ext cx="1081087" cy="287338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… = v </a:t>
            </a:r>
            <a:endParaRPr lang="zh-CN" altLang="en-US" sz="2000"/>
          </a:p>
        </p:txBody>
      </p:sp>
      <p:cxnSp>
        <p:nvCxnSpPr>
          <p:cNvPr id="62472" name="直接箭头连接符 7"/>
          <p:cNvCxnSpPr>
            <a:cxnSpLocks noChangeShapeType="1"/>
            <a:stCxn id="62470" idx="2"/>
          </p:cNvCxnSpPr>
          <p:nvPr/>
        </p:nvCxnSpPr>
        <p:spPr bwMode="auto">
          <a:xfrm flipH="1">
            <a:off x="1331913" y="2708275"/>
            <a:ext cx="757237" cy="360363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3" name="直接箭头连接符 8"/>
          <p:cNvCxnSpPr>
            <a:cxnSpLocks noChangeShapeType="1"/>
            <a:stCxn id="62470" idx="2"/>
            <a:endCxn id="62469" idx="0"/>
          </p:cNvCxnSpPr>
          <p:nvPr/>
        </p:nvCxnSpPr>
        <p:spPr bwMode="auto">
          <a:xfrm>
            <a:off x="2089150" y="2708275"/>
            <a:ext cx="790575" cy="360363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4" name="直接箭头连接符 9"/>
          <p:cNvCxnSpPr>
            <a:cxnSpLocks noChangeShapeType="1"/>
            <a:stCxn id="62468" idx="2"/>
            <a:endCxn id="62471" idx="0"/>
          </p:cNvCxnSpPr>
          <p:nvPr/>
        </p:nvCxnSpPr>
        <p:spPr bwMode="auto">
          <a:xfrm>
            <a:off x="1439863" y="3644900"/>
            <a:ext cx="649287" cy="288925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5" name="直接箭头连接符 10"/>
          <p:cNvCxnSpPr>
            <a:cxnSpLocks noChangeShapeType="1"/>
            <a:stCxn id="62469" idx="2"/>
            <a:endCxn id="62471" idx="0"/>
          </p:cNvCxnSpPr>
          <p:nvPr/>
        </p:nvCxnSpPr>
        <p:spPr bwMode="auto">
          <a:xfrm flipH="1">
            <a:off x="2089150" y="3644900"/>
            <a:ext cx="790575" cy="288925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6" name="矩形 11"/>
          <p:cNvSpPr>
            <a:spLocks noChangeArrowheads="1"/>
          </p:cNvSpPr>
          <p:nvPr/>
        </p:nvSpPr>
        <p:spPr bwMode="auto">
          <a:xfrm>
            <a:off x="5148263" y="3068638"/>
            <a:ext cx="1081087" cy="576262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v1 = …</a:t>
            </a:r>
            <a:endParaRPr lang="zh-CN" altLang="en-US" sz="2000"/>
          </a:p>
        </p:txBody>
      </p:sp>
      <p:sp>
        <p:nvSpPr>
          <p:cNvPr id="62477" name="矩形 12"/>
          <p:cNvSpPr>
            <a:spLocks noChangeArrowheads="1"/>
          </p:cNvSpPr>
          <p:nvPr/>
        </p:nvSpPr>
        <p:spPr bwMode="auto">
          <a:xfrm>
            <a:off x="6588125" y="3068638"/>
            <a:ext cx="1079500" cy="576262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v2 = … </a:t>
            </a:r>
            <a:endParaRPr lang="zh-CN" altLang="en-US" sz="2000"/>
          </a:p>
        </p:txBody>
      </p:sp>
      <p:sp>
        <p:nvSpPr>
          <p:cNvPr id="62478" name="矩形 13"/>
          <p:cNvSpPr>
            <a:spLocks noChangeArrowheads="1"/>
          </p:cNvSpPr>
          <p:nvPr/>
        </p:nvSpPr>
        <p:spPr bwMode="auto">
          <a:xfrm>
            <a:off x="5797550" y="2420938"/>
            <a:ext cx="1079500" cy="287337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  <p:sp>
        <p:nvSpPr>
          <p:cNvPr id="62479" name="矩形 14"/>
          <p:cNvSpPr>
            <a:spLocks noChangeArrowheads="1"/>
          </p:cNvSpPr>
          <p:nvPr/>
        </p:nvSpPr>
        <p:spPr bwMode="auto">
          <a:xfrm>
            <a:off x="5797550" y="3933825"/>
            <a:ext cx="1079500" cy="287338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… = </a:t>
            </a:r>
            <a:r>
              <a:rPr lang="en-US" altLang="zh-CN" sz="2000">
                <a:solidFill>
                  <a:srgbClr val="FF0000"/>
                </a:solidFill>
              </a:rPr>
              <a:t>v?</a:t>
            </a:r>
            <a:r>
              <a:rPr lang="en-US" altLang="zh-CN" sz="2000"/>
              <a:t> </a:t>
            </a:r>
            <a:endParaRPr lang="zh-CN" altLang="en-US" sz="2000"/>
          </a:p>
        </p:txBody>
      </p:sp>
      <p:cxnSp>
        <p:nvCxnSpPr>
          <p:cNvPr id="62480" name="直接箭头连接符 15"/>
          <p:cNvCxnSpPr>
            <a:cxnSpLocks noChangeShapeType="1"/>
            <a:stCxn id="62478" idx="2"/>
          </p:cNvCxnSpPr>
          <p:nvPr/>
        </p:nvCxnSpPr>
        <p:spPr bwMode="auto">
          <a:xfrm flipH="1">
            <a:off x="5581650" y="2708275"/>
            <a:ext cx="755650" cy="360363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1" name="直接箭头连接符 16"/>
          <p:cNvCxnSpPr>
            <a:cxnSpLocks noChangeShapeType="1"/>
            <a:stCxn id="62478" idx="2"/>
            <a:endCxn id="62477" idx="0"/>
          </p:cNvCxnSpPr>
          <p:nvPr/>
        </p:nvCxnSpPr>
        <p:spPr bwMode="auto">
          <a:xfrm>
            <a:off x="6337300" y="2708275"/>
            <a:ext cx="790575" cy="360363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2" name="直接箭头连接符 17"/>
          <p:cNvCxnSpPr>
            <a:cxnSpLocks noChangeShapeType="1"/>
            <a:stCxn id="62476" idx="2"/>
            <a:endCxn id="62479" idx="0"/>
          </p:cNvCxnSpPr>
          <p:nvPr/>
        </p:nvCxnSpPr>
        <p:spPr bwMode="auto">
          <a:xfrm>
            <a:off x="5689600" y="3644900"/>
            <a:ext cx="647700" cy="288925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83" name="直接箭头连接符 18"/>
          <p:cNvCxnSpPr>
            <a:cxnSpLocks noChangeShapeType="1"/>
            <a:stCxn id="62477" idx="2"/>
            <a:endCxn id="62479" idx="0"/>
          </p:cNvCxnSpPr>
          <p:nvPr/>
        </p:nvCxnSpPr>
        <p:spPr bwMode="auto">
          <a:xfrm flipH="1">
            <a:off x="6337300" y="3644900"/>
            <a:ext cx="790575" cy="288925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84" name="右箭头 19"/>
          <p:cNvSpPr>
            <a:spLocks noChangeArrowheads="1"/>
          </p:cNvSpPr>
          <p:nvPr/>
        </p:nvSpPr>
        <p:spPr bwMode="auto">
          <a:xfrm>
            <a:off x="3563938" y="3068638"/>
            <a:ext cx="1439862" cy="288925"/>
          </a:xfrm>
          <a:prstGeom prst="rightArrow">
            <a:avLst>
              <a:gd name="adj1" fmla="val 50000"/>
              <a:gd name="adj2" fmla="val 49835"/>
            </a:avLst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684213" y="4508500"/>
            <a:ext cx="7920037" cy="7445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125000"/>
              <a:buChar char="•"/>
              <a:defRPr sz="26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Monotype Sorts" pitchFamily="2" charset="2"/>
              <a:buChar char="ä"/>
              <a:defRPr sz="24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125000"/>
              <a:buFont typeface="Wingdings" pitchFamily="2" charset="2"/>
              <a:buChar char="§"/>
              <a:defRPr sz="22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v"/>
              <a:defRPr sz="20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Ø"/>
              <a:defRPr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az-Cyrl-AZ" altLang="zh-CN" kern="0" dirty="0"/>
              <a:t>Ф</a:t>
            </a:r>
            <a:r>
              <a:rPr lang="zh-CN" altLang="en-US" kern="0" dirty="0"/>
              <a:t>函数</a:t>
            </a:r>
          </a:p>
        </p:txBody>
      </p:sp>
      <p:sp>
        <p:nvSpPr>
          <p:cNvPr id="62486" name="矩形 21"/>
          <p:cNvSpPr>
            <a:spLocks noChangeArrowheads="1"/>
          </p:cNvSpPr>
          <p:nvPr/>
        </p:nvSpPr>
        <p:spPr bwMode="auto">
          <a:xfrm>
            <a:off x="3132138" y="4941888"/>
            <a:ext cx="1079500" cy="574675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v1 = …</a:t>
            </a:r>
            <a:endParaRPr lang="zh-CN" altLang="en-US" sz="2000"/>
          </a:p>
        </p:txBody>
      </p:sp>
      <p:sp>
        <p:nvSpPr>
          <p:cNvPr id="62487" name="矩形 22"/>
          <p:cNvSpPr>
            <a:spLocks noChangeArrowheads="1"/>
          </p:cNvSpPr>
          <p:nvPr/>
        </p:nvSpPr>
        <p:spPr bwMode="auto">
          <a:xfrm>
            <a:off x="4570413" y="4941888"/>
            <a:ext cx="1081087" cy="574675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v2 = … </a:t>
            </a:r>
            <a:endParaRPr lang="zh-CN" altLang="en-US" sz="2000"/>
          </a:p>
        </p:txBody>
      </p:sp>
      <p:sp>
        <p:nvSpPr>
          <p:cNvPr id="62488" name="矩形 23"/>
          <p:cNvSpPr>
            <a:spLocks noChangeArrowheads="1"/>
          </p:cNvSpPr>
          <p:nvPr/>
        </p:nvSpPr>
        <p:spPr bwMode="auto">
          <a:xfrm>
            <a:off x="3779838" y="4292600"/>
            <a:ext cx="1079500" cy="288925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  <p:sp>
        <p:nvSpPr>
          <p:cNvPr id="62489" name="矩形 24"/>
          <p:cNvSpPr>
            <a:spLocks noChangeArrowheads="1"/>
          </p:cNvSpPr>
          <p:nvPr/>
        </p:nvSpPr>
        <p:spPr bwMode="auto">
          <a:xfrm>
            <a:off x="3419475" y="5805488"/>
            <a:ext cx="2016125" cy="576262"/>
          </a:xfrm>
          <a:prstGeom prst="rect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Monotype Sorts"/>
              <a:buChar char="ä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v3 = </a:t>
            </a:r>
            <a:r>
              <a:rPr lang="az-Cyrl-AZ" altLang="zh-CN" sz="2000">
                <a:solidFill>
                  <a:srgbClr val="FF0000"/>
                </a:solidFill>
              </a:rPr>
              <a:t>Ф</a:t>
            </a:r>
            <a:r>
              <a:rPr lang="en-US" altLang="zh-CN" sz="2000">
                <a:solidFill>
                  <a:srgbClr val="FF0000"/>
                </a:solidFill>
              </a:rPr>
              <a:t>(v1, v2)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… = v3 </a:t>
            </a:r>
            <a:endParaRPr lang="zh-CN" altLang="en-US" sz="2000">
              <a:solidFill>
                <a:srgbClr val="FF0000"/>
              </a:solidFill>
            </a:endParaRPr>
          </a:p>
        </p:txBody>
      </p:sp>
      <p:cxnSp>
        <p:nvCxnSpPr>
          <p:cNvPr id="62490" name="直接箭头连接符 25"/>
          <p:cNvCxnSpPr>
            <a:cxnSpLocks noChangeShapeType="1"/>
            <a:stCxn id="62488" idx="2"/>
          </p:cNvCxnSpPr>
          <p:nvPr/>
        </p:nvCxnSpPr>
        <p:spPr bwMode="auto">
          <a:xfrm flipH="1">
            <a:off x="3563938" y="4581525"/>
            <a:ext cx="755650" cy="360363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1" name="直接箭头连接符 26"/>
          <p:cNvCxnSpPr>
            <a:cxnSpLocks noChangeShapeType="1"/>
            <a:stCxn id="62488" idx="2"/>
            <a:endCxn id="62487" idx="0"/>
          </p:cNvCxnSpPr>
          <p:nvPr/>
        </p:nvCxnSpPr>
        <p:spPr bwMode="auto">
          <a:xfrm>
            <a:off x="4319588" y="4581525"/>
            <a:ext cx="792162" cy="360363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2" name="直接箭头连接符 27"/>
          <p:cNvCxnSpPr>
            <a:cxnSpLocks noChangeShapeType="1"/>
            <a:stCxn id="62486" idx="2"/>
            <a:endCxn id="62489" idx="0"/>
          </p:cNvCxnSpPr>
          <p:nvPr/>
        </p:nvCxnSpPr>
        <p:spPr bwMode="auto">
          <a:xfrm>
            <a:off x="3671888" y="5516563"/>
            <a:ext cx="755650" cy="288925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93" name="直接箭头连接符 28"/>
          <p:cNvCxnSpPr>
            <a:cxnSpLocks noChangeShapeType="1"/>
            <a:stCxn id="62487" idx="2"/>
            <a:endCxn id="62489" idx="0"/>
          </p:cNvCxnSpPr>
          <p:nvPr/>
        </p:nvCxnSpPr>
        <p:spPr bwMode="auto">
          <a:xfrm flipH="1">
            <a:off x="4427538" y="5516563"/>
            <a:ext cx="684212" cy="288925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1096039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PGO</a:t>
            </a:r>
            <a:r>
              <a:rPr lang="zh-CN" altLang="en-US" dirty="0"/>
              <a:t>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4" y="1124744"/>
            <a:ext cx="8191872" cy="519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80153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中间表示 </a:t>
            </a:r>
            <a:r>
              <a:rPr lang="en-US" altLang="zh-CN" dirty="0"/>
              <a:t>- RTL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319064"/>
            <a:ext cx="7543800" cy="4853136"/>
          </a:xfrm>
        </p:spPr>
        <p:txBody>
          <a:bodyPr/>
          <a:lstStyle/>
          <a:p>
            <a:r>
              <a:rPr lang="en-US" altLang="zh-CN" dirty="0"/>
              <a:t>Register Transfer Language</a:t>
            </a:r>
          </a:p>
          <a:p>
            <a:r>
              <a:rPr lang="zh-CN" altLang="en-US" dirty="0"/>
              <a:t>用以描述指令</a:t>
            </a:r>
            <a:r>
              <a:rPr lang="en-US" altLang="zh-CN" dirty="0" err="1"/>
              <a:t>insn</a:t>
            </a:r>
            <a:endParaRPr lang="en-US" altLang="zh-CN" dirty="0"/>
          </a:p>
          <a:p>
            <a:r>
              <a:rPr lang="zh-CN" altLang="en-US" dirty="0"/>
              <a:t>以类</a:t>
            </a:r>
            <a:r>
              <a:rPr lang="en-US" altLang="zh-CN" dirty="0"/>
              <a:t>LISP</a:t>
            </a:r>
            <a:r>
              <a:rPr lang="zh-CN" altLang="en-US" dirty="0"/>
              <a:t>语言描述</a:t>
            </a:r>
            <a:endParaRPr lang="en-US" altLang="zh-CN" dirty="0"/>
          </a:p>
          <a:p>
            <a:r>
              <a:rPr lang="zh-CN" altLang="en-US" dirty="0"/>
              <a:t>伪寄存器（假设寄存器有无限多）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7162" t="54200" r="28738" b="34600"/>
          <a:stretch/>
        </p:blipFill>
        <p:spPr>
          <a:xfrm>
            <a:off x="1187624" y="3212976"/>
            <a:ext cx="6768752" cy="10801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9348" y="4217149"/>
            <a:ext cx="73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将寄存器</a:t>
            </a:r>
            <a:r>
              <a:rPr lang="en-US" altLang="zh-CN" dirty="0"/>
              <a:t>54</a:t>
            </a:r>
            <a:r>
              <a:rPr lang="zh-CN" altLang="en-US" dirty="0"/>
              <a:t>所指向的内存地址的值设为寄存器</a:t>
            </a:r>
            <a:r>
              <a:rPr lang="en-US" altLang="zh-CN" dirty="0"/>
              <a:t>53</a:t>
            </a:r>
            <a:r>
              <a:rPr lang="zh-CN" altLang="en-US" dirty="0"/>
              <a:t>的值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7164" t="75200" r="47637" b="13677"/>
          <a:stretch/>
        </p:blipFill>
        <p:spPr>
          <a:xfrm>
            <a:off x="2339752" y="4750087"/>
            <a:ext cx="3959752" cy="9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6327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中间表示</a:t>
            </a:r>
            <a:r>
              <a:rPr lang="en-US" altLang="zh-CN" dirty="0"/>
              <a:t>RTL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988840"/>
            <a:ext cx="7543800" cy="4183360"/>
          </a:xfrm>
        </p:spPr>
        <p:txBody>
          <a:bodyPr/>
          <a:lstStyle/>
          <a:p>
            <a:r>
              <a:rPr lang="zh-CN" altLang="en-US" dirty="0"/>
              <a:t>将两个四字节的整数相加</a:t>
            </a:r>
            <a:endParaRPr lang="en-US" altLang="zh-CN" dirty="0"/>
          </a:p>
          <a:p>
            <a:r>
              <a:rPr lang="zh-CN" altLang="en-US" dirty="0"/>
              <a:t>第一个操作数为寄存器操作数</a:t>
            </a:r>
            <a:endParaRPr lang="en-US" altLang="zh-CN" dirty="0"/>
          </a:p>
          <a:p>
            <a:pPr lvl="1"/>
            <a:r>
              <a:rPr lang="zh-CN" altLang="en-US" dirty="0"/>
              <a:t>寄存器是</a:t>
            </a:r>
            <a:r>
              <a:rPr lang="en-US" altLang="zh-CN" dirty="0"/>
              <a:t>4</a:t>
            </a:r>
            <a:r>
              <a:rPr lang="zh-CN" altLang="en-US" dirty="0"/>
              <a:t>字节</a:t>
            </a:r>
            <a:endParaRPr lang="en-US" altLang="zh-CN" dirty="0"/>
          </a:p>
          <a:p>
            <a:pPr lvl="1"/>
            <a:r>
              <a:rPr lang="zh-CN" altLang="en-US" dirty="0"/>
              <a:t>寄存器号为</a:t>
            </a:r>
            <a:r>
              <a:rPr lang="en-US" altLang="zh-CN" dirty="0"/>
              <a:t>55</a:t>
            </a:r>
          </a:p>
          <a:p>
            <a:r>
              <a:rPr lang="zh-CN" altLang="en-US" dirty="0"/>
              <a:t>第二个操作数为整型常量</a:t>
            </a:r>
            <a:endParaRPr lang="en-US" altLang="zh-CN" dirty="0"/>
          </a:p>
          <a:p>
            <a:pPr lvl="1"/>
            <a:r>
              <a:rPr lang="zh-CN" altLang="en-US" dirty="0"/>
              <a:t>值为</a:t>
            </a:r>
            <a:r>
              <a:rPr lang="en-US" altLang="zh-CN" dirty="0"/>
              <a:t>-1</a:t>
            </a:r>
          </a:p>
          <a:p>
            <a:pPr lvl="1"/>
            <a:r>
              <a:rPr lang="zh-CN" altLang="en-US" dirty="0"/>
              <a:t>模式为</a:t>
            </a:r>
            <a:r>
              <a:rPr lang="en-US" altLang="zh-CN" dirty="0"/>
              <a:t>VOID (</a:t>
            </a:r>
            <a:r>
              <a:rPr lang="zh-CN" altLang="en-US" dirty="0"/>
              <a:t>省略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675" t="30400" r="29525" b="64000"/>
          <a:stretch/>
        </p:blipFill>
        <p:spPr>
          <a:xfrm>
            <a:off x="2051720" y="1412776"/>
            <a:ext cx="432048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7324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中间表示</a:t>
            </a:r>
            <a:r>
              <a:rPr lang="en-US" altLang="zh-CN" dirty="0"/>
              <a:t>RTL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500" t="22001" r="21650" b="50000"/>
          <a:stretch/>
        </p:blipFill>
        <p:spPr>
          <a:xfrm>
            <a:off x="580118" y="1844824"/>
            <a:ext cx="793528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5540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0075" t="20601" r="23225" b="15001"/>
          <a:stretch/>
        </p:blipFill>
        <p:spPr>
          <a:xfrm>
            <a:off x="539552" y="1319064"/>
            <a:ext cx="7848872" cy="50145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20500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BFBB23-C707-41F3-82DB-6569FD0EC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13601" r="13775" b="16401"/>
          <a:stretch/>
        </p:blipFill>
        <p:spPr>
          <a:xfrm>
            <a:off x="611560" y="1124744"/>
            <a:ext cx="8208912" cy="4510391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FAC8C1BE-8A63-45D9-B26B-98AAD242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0461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38769-C631-4896-A06F-76463986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5AAEDC-74D5-4F2E-9BB3-B4802B7C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64704"/>
            <a:ext cx="8205122" cy="49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5634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AAFD8-76C2-4759-BE3D-063BDC75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6786EA-2541-469E-BFA6-40FAD4C4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2A4696-A9B1-47C5-A6B6-C6D642A0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2736"/>
            <a:ext cx="783648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7119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0C919-1B36-4A17-BC2F-E9EA23F8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EDA9B-5185-469C-BF69-15CBDFF8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D26E17-9182-4428-B7E6-23548F1F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0" y="836712"/>
            <a:ext cx="795915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24696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</a:t>
            </a:r>
            <a:r>
              <a:rPr lang="en-US" altLang="zh-CN" dirty="0"/>
              <a:t>GIMPLE</a:t>
            </a:r>
            <a:r>
              <a:rPr lang="en-US" altLang="zh-CN" dirty="0">
                <a:sym typeface="Wingdings" panose="05000000000000000000" pitchFamily="2" charset="2"/>
              </a:rPr>
              <a:t>RTL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9288" t="17801" r="20075" b="13601"/>
          <a:stretch/>
        </p:blipFill>
        <p:spPr>
          <a:xfrm>
            <a:off x="683568" y="1556792"/>
            <a:ext cx="7488832" cy="47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224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387B1-0730-49C4-B5A5-B74E13F6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 the code generator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EB62E-CB5A-43FF-BC1C-E1D150213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将多个</a:t>
            </a:r>
            <a:r>
              <a:rPr lang="en-US" altLang="zh-CN" dirty="0"/>
              <a:t>MD</a:t>
            </a:r>
            <a:r>
              <a:rPr lang="zh-CN" altLang="en-US" dirty="0"/>
              <a:t>用一个</a:t>
            </a:r>
            <a:r>
              <a:rPr lang="en-US" altLang="zh-CN" dirty="0"/>
              <a:t>code generation framework</a:t>
            </a:r>
            <a:r>
              <a:rPr lang="zh-CN" altLang="en-US" dirty="0"/>
              <a:t>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0E4DCE-6B00-464B-B63D-C2229E86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50" y="2510733"/>
            <a:ext cx="6695100" cy="18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3171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LTO</a:t>
            </a:r>
            <a:r>
              <a:rPr lang="zh-CN" altLang="en-US" dirty="0"/>
              <a:t>的机会在哪里？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331640" y="1268760"/>
            <a:ext cx="3096344" cy="5256584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模块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static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int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b,c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int</a:t>
            </a:r>
            <a:r>
              <a:rPr lang="en-US" altLang="zh-CN" dirty="0"/>
              <a:t> foo(…) {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  while (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aLongTime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) {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    … = </a:t>
            </a:r>
            <a:r>
              <a:rPr lang="en-US" altLang="zh-CN" dirty="0" err="1"/>
              <a:t>b+c</a:t>
            </a:r>
            <a:r>
              <a:rPr lang="en-US" altLang="zh-CN" dirty="0"/>
              <a:t>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    … = bar();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    … = </a:t>
            </a:r>
            <a:r>
              <a:rPr lang="en-US" altLang="zh-CN" dirty="0" err="1"/>
              <a:t>b+c</a:t>
            </a:r>
            <a:r>
              <a:rPr lang="en-US" altLang="zh-CN" dirty="0"/>
              <a:t>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}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void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baz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() {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b = 6;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}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220072" y="1268760"/>
            <a:ext cx="3096344" cy="216024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模块</a:t>
            </a:r>
            <a:r>
              <a:rPr lang="en-US" altLang="zh-CN" dirty="0"/>
              <a:t>b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int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bar() {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……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}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5220072" y="4293096"/>
            <a:ext cx="3096344" cy="216024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如果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bar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中会调用到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baz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，则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b+c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不能作为公共子表达式优化；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zh-CN" altLang="en-US" sz="2000" dirty="0"/>
              <a:t>如果</a:t>
            </a:r>
            <a:r>
              <a:rPr lang="en-US" altLang="zh-CN" sz="2000" dirty="0"/>
              <a:t>bar</a:t>
            </a:r>
            <a:r>
              <a:rPr lang="zh-CN" altLang="en-US" sz="2000" dirty="0"/>
              <a:t>中确认不会对</a:t>
            </a:r>
            <a:r>
              <a:rPr lang="en-US" altLang="zh-CN" sz="2000" dirty="0"/>
              <a:t>b</a:t>
            </a:r>
            <a:r>
              <a:rPr lang="zh-CN" altLang="en-US" sz="2000" dirty="0"/>
              <a:t>或</a:t>
            </a:r>
            <a:r>
              <a:rPr lang="en-US" altLang="zh-CN" sz="2000" dirty="0"/>
              <a:t>c</a:t>
            </a:r>
            <a:r>
              <a:rPr lang="zh-CN" altLang="en-US" sz="2000" dirty="0"/>
              <a:t>进行修改，则</a:t>
            </a:r>
            <a:r>
              <a:rPr lang="en-US" altLang="zh-CN" sz="2000" dirty="0" err="1"/>
              <a:t>b+c</a:t>
            </a:r>
            <a:r>
              <a:rPr lang="zh-CN" altLang="en-US" sz="2000" dirty="0"/>
              <a:t>可优化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1829900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387B1-0730-49C4-B5A5-B74E13F6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 the code generator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EB62E-CB5A-43FF-BC1C-E1D150213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将多个</a:t>
            </a:r>
            <a:r>
              <a:rPr lang="en-US" altLang="zh-CN" dirty="0"/>
              <a:t>MD</a:t>
            </a:r>
            <a:r>
              <a:rPr lang="zh-CN" altLang="en-US" dirty="0"/>
              <a:t>用一个</a:t>
            </a:r>
            <a:r>
              <a:rPr lang="en-US" altLang="zh-CN" dirty="0"/>
              <a:t>code generation framework</a:t>
            </a:r>
            <a:r>
              <a:rPr lang="zh-CN" altLang="en-US" dirty="0"/>
              <a:t>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0E4DCE-6B00-464B-B63D-C2229E86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50" y="2510733"/>
            <a:ext cx="6695100" cy="18365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655AA8-881E-454A-B369-69E0DBF2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293096"/>
            <a:ext cx="547260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0911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1FE5A-3590-4456-BBC8-D8614237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两个核心数据结构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C6FF9-81AC-4B73-8875-9E382E177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Optab</a:t>
            </a:r>
            <a:r>
              <a:rPr lang="en-US" altLang="zh-CN" dirty="0"/>
              <a:t> – Code Generation Framework</a:t>
            </a:r>
            <a:r>
              <a:rPr lang="zh-CN" altLang="en-US" dirty="0"/>
              <a:t>中使用的接口</a:t>
            </a:r>
            <a:endParaRPr lang="en-US" altLang="zh-CN" dirty="0"/>
          </a:p>
          <a:p>
            <a:r>
              <a:rPr lang="en-US" altLang="zh-CN" dirty="0" err="1"/>
              <a:t>Insn_data</a:t>
            </a:r>
            <a:r>
              <a:rPr lang="en-US" altLang="zh-CN" dirty="0"/>
              <a:t> – </a:t>
            </a:r>
            <a:r>
              <a:rPr lang="zh-CN" altLang="en-US" dirty="0"/>
              <a:t>关于一个模板的所有信息</a:t>
            </a:r>
            <a:endParaRPr lang="en-US" altLang="zh-CN" dirty="0"/>
          </a:p>
          <a:p>
            <a:pPr lvl="1"/>
            <a:r>
              <a:rPr lang="zh-CN" altLang="en-US" dirty="0"/>
              <a:t>模板在</a:t>
            </a:r>
            <a:r>
              <a:rPr lang="en-US" altLang="zh-CN" dirty="0"/>
              <a:t>MD</a:t>
            </a:r>
            <a:r>
              <a:rPr lang="zh-CN" altLang="en-US" dirty="0"/>
              <a:t>文件中的索引用</a:t>
            </a:r>
            <a:r>
              <a:rPr lang="en-US" altLang="zh-CN" dirty="0" err="1"/>
              <a:t>insn_code</a:t>
            </a:r>
            <a:r>
              <a:rPr lang="zh-CN" altLang="en-US" dirty="0"/>
              <a:t>访问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数据结构在</a:t>
            </a:r>
            <a:r>
              <a:rPr lang="en-US" altLang="zh-CN" dirty="0"/>
              <a:t>CGF</a:t>
            </a:r>
            <a:r>
              <a:rPr lang="zh-CN" altLang="en-US" dirty="0"/>
              <a:t>中命名，但是在安装时才会被真正填充</a:t>
            </a:r>
          </a:p>
        </p:txBody>
      </p:sp>
    </p:spTree>
    <p:extLst>
      <p:ext uri="{BB962C8B-B14F-4D97-AF65-F5344CB8AC3E}">
        <p14:creationId xmlns:p14="http://schemas.microsoft.com/office/powerpoint/2010/main" val="266109273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GIMPLERTL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GIMPLE</a:t>
            </a:r>
            <a:r>
              <a:rPr lang="zh-CN" altLang="en-US" dirty="0">
                <a:sym typeface="Wingdings" panose="05000000000000000000" pitchFamily="2" charset="2"/>
              </a:rPr>
              <a:t>指令模板名称：</a:t>
            </a:r>
            <a:r>
              <a:rPr lang="en-US" altLang="zh-CN" dirty="0">
                <a:sym typeface="Wingdings" panose="05000000000000000000" pitchFamily="2" charset="2"/>
              </a:rPr>
              <a:t>SPN</a:t>
            </a:r>
            <a:r>
              <a:rPr lang="zh-CN" altLang="en-US" dirty="0">
                <a:sym typeface="Wingdings" panose="05000000000000000000" pitchFamily="2" charset="2"/>
              </a:rPr>
              <a:t>是预先定义好的一些指令名称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指令模板名称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sym typeface="Wingdings" panose="05000000000000000000" pitchFamily="2" charset="2"/>
              </a:rPr>
              <a:t>insn</a:t>
            </a:r>
            <a:r>
              <a:rPr lang="en-US" altLang="zh-CN" dirty="0">
                <a:sym typeface="Wingdings" panose="05000000000000000000" pitchFamily="2" charset="2"/>
              </a:rPr>
              <a:t>: </a:t>
            </a:r>
            <a:r>
              <a:rPr lang="zh-CN" altLang="en-US" dirty="0">
                <a:sym typeface="Wingdings" panose="05000000000000000000" pitchFamily="2" charset="2"/>
              </a:rPr>
              <a:t>基于机器描述中对指令模板名称的实现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/>
            <a:r>
              <a:rPr lang="zh-CN" altLang="en-US" dirty="0">
                <a:sym typeface="Wingdings" panose="05000000000000000000" pitchFamily="2" charset="2"/>
              </a:rPr>
              <a:t>如果翻译时发现没有实现，会尝试生成别的等效</a:t>
            </a:r>
            <a:r>
              <a:rPr lang="en-US" altLang="zh-CN" dirty="0">
                <a:sym typeface="Wingdings" panose="05000000000000000000" pitchFamily="2" charset="2"/>
              </a:rPr>
              <a:t>RTL</a:t>
            </a:r>
          </a:p>
          <a:p>
            <a:r>
              <a:rPr lang="en-US" altLang="zh-CN" dirty="0" err="1">
                <a:sym typeface="Wingdings" panose="05000000000000000000" pitchFamily="2" charset="2"/>
              </a:rPr>
              <a:t>Insn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汇编代码：基于</a:t>
            </a:r>
            <a:r>
              <a:rPr lang="en-US" altLang="zh-CN" dirty="0">
                <a:sym typeface="Wingdings" panose="05000000000000000000" pitchFamily="2" charset="2"/>
              </a:rPr>
              <a:t>RTL</a:t>
            </a:r>
            <a:r>
              <a:rPr lang="zh-CN" altLang="en-US" dirty="0">
                <a:sym typeface="Wingdings" panose="05000000000000000000" pitchFamily="2" charset="2"/>
              </a:rPr>
              <a:t>指令模板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759325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 </a:t>
            </a:r>
            <a:r>
              <a:rPr lang="en-US" altLang="zh-CN" dirty="0"/>
              <a:t>– </a:t>
            </a:r>
            <a:r>
              <a:rPr lang="en-US" altLang="zh-CN" dirty="0" err="1"/>
              <a:t>define_insn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76400"/>
            <a:ext cx="7543800" cy="1464568"/>
          </a:xfrm>
        </p:spPr>
        <p:txBody>
          <a:bodyPr/>
          <a:lstStyle/>
          <a:p>
            <a:r>
              <a:rPr lang="zh-CN" altLang="en-US" dirty="0"/>
              <a:t>基于指令模板的代码重写系统</a:t>
            </a:r>
            <a:endParaRPr lang="en-US" altLang="zh-CN" dirty="0"/>
          </a:p>
          <a:p>
            <a:pPr lvl="1"/>
            <a:r>
              <a:rPr lang="zh-CN" altLang="en-US" dirty="0"/>
              <a:t>从</a:t>
            </a:r>
            <a:r>
              <a:rPr lang="en-US" altLang="zh-CN" dirty="0"/>
              <a:t>RTL</a:t>
            </a:r>
            <a:r>
              <a:rPr lang="zh-CN" altLang="en-US" dirty="0"/>
              <a:t>映射到汇编（</a:t>
            </a:r>
            <a:r>
              <a:rPr lang="en-US" altLang="zh-CN" dirty="0" err="1"/>
              <a:t>define_insn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从</a:t>
            </a:r>
            <a:r>
              <a:rPr lang="en-US" altLang="zh-CN" dirty="0"/>
              <a:t>RTL</a:t>
            </a:r>
            <a:r>
              <a:rPr lang="zh-CN" altLang="en-US" dirty="0"/>
              <a:t>映射为</a:t>
            </a:r>
            <a:r>
              <a:rPr lang="en-US" altLang="zh-CN" dirty="0"/>
              <a:t>RTL</a:t>
            </a:r>
            <a:r>
              <a:rPr lang="zh-CN" altLang="en-US" dirty="0"/>
              <a:t>（</a:t>
            </a:r>
            <a:r>
              <a:rPr lang="en-US" altLang="zh-CN" dirty="0" err="1"/>
              <a:t>define_expand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6139" t="43000" r="54725" b="26201"/>
          <a:stretch/>
        </p:blipFill>
        <p:spPr>
          <a:xfrm>
            <a:off x="1835696" y="3136666"/>
            <a:ext cx="5256584" cy="31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4535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 </a:t>
            </a:r>
            <a:r>
              <a:rPr lang="en-US" altLang="zh-CN" dirty="0"/>
              <a:t>– </a:t>
            </a:r>
            <a:r>
              <a:rPr lang="en-US" altLang="zh-CN" dirty="0" err="1"/>
              <a:t>define_expand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4293096"/>
            <a:ext cx="7543800" cy="1879104"/>
          </a:xfrm>
        </p:spPr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shift</a:t>
            </a:r>
            <a:r>
              <a:rPr lang="zh-CN" altLang="en-US" dirty="0"/>
              <a:t>的操作数</a:t>
            </a:r>
            <a:r>
              <a:rPr lang="en-US" altLang="zh-CN" dirty="0"/>
              <a:t>&lt;3</a:t>
            </a:r>
            <a:r>
              <a:rPr lang="zh-CN" altLang="en-US" dirty="0"/>
              <a:t>时，适用此模板</a:t>
            </a:r>
            <a:endParaRPr lang="en-US" altLang="zh-CN" dirty="0"/>
          </a:p>
          <a:p>
            <a:r>
              <a:rPr lang="zh-CN" altLang="en-US" dirty="0"/>
              <a:t>否则退出，由编译器寻找其它的模板来匹配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500" t="34600" r="30313" b="31351"/>
          <a:stretch/>
        </p:blipFill>
        <p:spPr>
          <a:xfrm>
            <a:off x="539552" y="1319064"/>
            <a:ext cx="8100900" cy="30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66886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 </a:t>
            </a:r>
            <a:r>
              <a:rPr lang="en-US" altLang="zh-CN" dirty="0"/>
              <a:t>– </a:t>
            </a:r>
            <a:r>
              <a:rPr lang="en-US" altLang="zh-CN" dirty="0" err="1"/>
              <a:t>define_expand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789040"/>
            <a:ext cx="8712968" cy="2383160"/>
          </a:xfrm>
        </p:spPr>
        <p:txBody>
          <a:bodyPr/>
          <a:lstStyle/>
          <a:p>
            <a:r>
              <a:rPr lang="zh-CN" altLang="en-US" sz="2400" dirty="0"/>
              <a:t>生成两条</a:t>
            </a:r>
            <a:r>
              <a:rPr lang="en-US" altLang="zh-CN" sz="2400" dirty="0" err="1"/>
              <a:t>insn</a:t>
            </a:r>
            <a:r>
              <a:rPr lang="zh-CN" altLang="en-US" sz="2400" dirty="0"/>
              <a:t>，第一条将</a:t>
            </a:r>
            <a:r>
              <a:rPr lang="en-US" altLang="zh-CN" sz="2400" dirty="0"/>
              <a:t>operand[0]</a:t>
            </a:r>
            <a:r>
              <a:rPr lang="zh-CN" altLang="en-US" sz="2400" dirty="0"/>
              <a:t>清零，第二条将</a:t>
            </a:r>
            <a:r>
              <a:rPr lang="en-US" altLang="zh-CN" sz="2400" dirty="0"/>
              <a:t>operand[1]</a:t>
            </a:r>
            <a:r>
              <a:rPr lang="zh-CN" altLang="en-US" sz="2400" dirty="0"/>
              <a:t>复制到</a:t>
            </a:r>
            <a:r>
              <a:rPr lang="en-US" altLang="zh-CN" sz="2400" dirty="0"/>
              <a:t>operand[0]</a:t>
            </a:r>
            <a:r>
              <a:rPr lang="zh-CN" altLang="en-US" sz="2400" dirty="0"/>
              <a:t>的低</a:t>
            </a:r>
            <a:r>
              <a:rPr lang="en-US" altLang="zh-CN" sz="2400" dirty="0"/>
              <a:t>16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r>
              <a:rPr lang="zh-CN" altLang="en-US" sz="2400" dirty="0"/>
              <a:t>但是这里的限制条件是</a:t>
            </a:r>
            <a:r>
              <a:rPr lang="en-US" altLang="zh-CN" sz="2400" dirty="0"/>
              <a:t>operand[0]</a:t>
            </a:r>
            <a:r>
              <a:rPr lang="zh-CN" altLang="en-US" sz="2400" dirty="0"/>
              <a:t>和</a:t>
            </a:r>
            <a:r>
              <a:rPr lang="en-US" altLang="zh-CN" sz="2400" dirty="0"/>
              <a:t>operand[1]</a:t>
            </a:r>
            <a:r>
              <a:rPr lang="zh-CN" altLang="en-US" sz="2400" dirty="0"/>
              <a:t>不能相同，因此调用预处理语句</a:t>
            </a:r>
            <a:r>
              <a:rPr lang="en-US" altLang="zh-CN" sz="2400" dirty="0" err="1"/>
              <a:t>make_safe_from</a:t>
            </a:r>
            <a:endParaRPr lang="en-US" altLang="zh-CN" sz="2400" dirty="0"/>
          </a:p>
          <a:p>
            <a:r>
              <a:rPr lang="en-US" altLang="zh-CN" sz="2400" dirty="0" err="1"/>
              <a:t>Make_safe_from</a:t>
            </a:r>
            <a:r>
              <a:rPr lang="zh-CN" altLang="en-US" sz="2400" dirty="0"/>
              <a:t>的功能是如果</a:t>
            </a:r>
            <a:r>
              <a:rPr lang="en-US" altLang="zh-CN" sz="2400" dirty="0"/>
              <a:t>operand[0]</a:t>
            </a:r>
            <a:r>
              <a:rPr lang="zh-CN" altLang="en-US" sz="2400" dirty="0"/>
              <a:t>和</a:t>
            </a:r>
            <a:r>
              <a:rPr lang="en-US" altLang="zh-CN" sz="2400" dirty="0"/>
              <a:t>operand[1]</a:t>
            </a:r>
            <a:r>
              <a:rPr lang="zh-CN" altLang="en-US" sz="2400" dirty="0"/>
              <a:t>相同的话，将</a:t>
            </a:r>
            <a:r>
              <a:rPr lang="en-US" altLang="zh-CN" sz="2400" dirty="0"/>
              <a:t>operand[1]</a:t>
            </a:r>
            <a:r>
              <a:rPr lang="zh-CN" altLang="en-US" sz="2400" dirty="0"/>
              <a:t>复制到一个临时寄存器，这是由编译器调用</a:t>
            </a:r>
            <a:r>
              <a:rPr lang="en-US" altLang="zh-CN" sz="2400" dirty="0" err="1"/>
              <a:t>make_safe_from</a:t>
            </a:r>
            <a:r>
              <a:rPr lang="zh-CN" altLang="en-US" sz="2400" dirty="0"/>
              <a:t>时生成额外的</a:t>
            </a:r>
            <a:r>
              <a:rPr lang="en-US" altLang="zh-CN" sz="2400" dirty="0" err="1"/>
              <a:t>insn</a:t>
            </a:r>
            <a:r>
              <a:rPr lang="zh-CN" altLang="en-US" sz="2400" dirty="0"/>
              <a:t>来实现的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" t="47200" r="64419" b="34600"/>
          <a:stretch/>
        </p:blipFill>
        <p:spPr>
          <a:xfrm>
            <a:off x="323528" y="1306488"/>
            <a:ext cx="8335888" cy="239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21841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</a:t>
            </a:r>
            <a:r>
              <a:rPr lang="en-US" altLang="zh-CN" dirty="0"/>
              <a:t>GIMPLE</a:t>
            </a:r>
            <a:r>
              <a:rPr lang="en-US" altLang="zh-CN" dirty="0">
                <a:sym typeface="Wingdings" panose="05000000000000000000" pitchFamily="2" charset="2"/>
              </a:rPr>
              <a:t>RTL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76400"/>
            <a:ext cx="7834064" cy="4495800"/>
          </a:xfrm>
        </p:spPr>
        <p:txBody>
          <a:bodyPr/>
          <a:lstStyle/>
          <a:p>
            <a:r>
              <a:rPr lang="zh-CN" altLang="en-US" dirty="0"/>
              <a:t>深度优先遍历</a:t>
            </a:r>
            <a:r>
              <a:rPr lang="en-US" altLang="zh-CN" dirty="0"/>
              <a:t>GIMPLE</a:t>
            </a:r>
            <a:r>
              <a:rPr lang="zh-CN" altLang="en-US" dirty="0"/>
              <a:t>，生成</a:t>
            </a:r>
            <a:r>
              <a:rPr lang="en-US" altLang="zh-CN" dirty="0"/>
              <a:t>GIMPLE-RTL</a:t>
            </a:r>
            <a:r>
              <a:rPr lang="zh-CN" altLang="en-US" dirty="0"/>
              <a:t>转换表</a:t>
            </a:r>
            <a:endParaRPr lang="en-US" altLang="zh-CN" dirty="0"/>
          </a:p>
          <a:p>
            <a:r>
              <a:rPr lang="zh-CN" altLang="en-US" dirty="0"/>
              <a:t>开发时（</a:t>
            </a:r>
            <a:r>
              <a:rPr lang="en-US" altLang="zh-CN" dirty="0" err="1"/>
              <a:t>gcc</a:t>
            </a:r>
            <a:r>
              <a:rPr lang="zh-CN" altLang="en-US" dirty="0"/>
              <a:t>源码包中包含）</a:t>
            </a:r>
            <a:endParaRPr lang="en-US" altLang="zh-CN" dirty="0"/>
          </a:p>
          <a:p>
            <a:pPr lvl="1"/>
            <a:r>
              <a:rPr lang="en-US" altLang="zh-CN" dirty="0" err="1"/>
              <a:t>expr.c</a:t>
            </a:r>
            <a:r>
              <a:rPr lang="en-US" altLang="zh-CN" dirty="0"/>
              <a:t> – switch-case</a:t>
            </a:r>
            <a:r>
              <a:rPr lang="zh-CN" altLang="en-US" dirty="0"/>
              <a:t>遍历</a:t>
            </a:r>
            <a:r>
              <a:rPr lang="en-US" altLang="zh-CN" dirty="0"/>
              <a:t>GIMPLE</a:t>
            </a:r>
            <a:r>
              <a:rPr lang="zh-CN" altLang="en-US" dirty="0"/>
              <a:t>，调用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5587" t="37456" r="43701" b="38800"/>
          <a:stretch/>
        </p:blipFill>
        <p:spPr>
          <a:xfrm>
            <a:off x="1475656" y="3058990"/>
            <a:ext cx="6480720" cy="281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35024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</a:t>
            </a:r>
            <a:r>
              <a:rPr lang="en-US" altLang="zh-CN" dirty="0"/>
              <a:t>GIMPLE</a:t>
            </a:r>
            <a:r>
              <a:rPr lang="en-US" altLang="zh-CN" dirty="0">
                <a:sym typeface="Wingdings" panose="05000000000000000000" pitchFamily="2" charset="2"/>
              </a:rPr>
              <a:t>RTL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8984" y="1412776"/>
            <a:ext cx="7834064" cy="4495800"/>
          </a:xfrm>
        </p:spPr>
        <p:txBody>
          <a:bodyPr/>
          <a:lstStyle/>
          <a:p>
            <a:r>
              <a:rPr lang="zh-CN" altLang="en-US" dirty="0"/>
              <a:t>开发时（</a:t>
            </a:r>
            <a:r>
              <a:rPr lang="en-US" altLang="zh-CN" dirty="0" err="1"/>
              <a:t>gcc</a:t>
            </a:r>
            <a:r>
              <a:rPr lang="zh-CN" altLang="en-US" dirty="0"/>
              <a:t>源码包中包含）</a:t>
            </a:r>
            <a:endParaRPr lang="en-US" altLang="zh-CN" dirty="0"/>
          </a:p>
          <a:p>
            <a:pPr lvl="1"/>
            <a:r>
              <a:rPr lang="zh-CN" altLang="en-US" dirty="0"/>
              <a:t>定义指令模板名称在</a:t>
            </a:r>
            <a:r>
              <a:rPr lang="en-US" altLang="zh-CN" dirty="0"/>
              <a:t>$GCCHOME/</a:t>
            </a:r>
            <a:r>
              <a:rPr lang="en-US" altLang="zh-CN" dirty="0" err="1"/>
              <a:t>gcc</a:t>
            </a:r>
            <a:r>
              <a:rPr lang="en-US" altLang="zh-CN" dirty="0"/>
              <a:t>/</a:t>
            </a:r>
            <a:r>
              <a:rPr lang="en-US" altLang="zh-CN" dirty="0" err="1"/>
              <a:t>optabs.h</a:t>
            </a:r>
            <a:r>
              <a:rPr lang="zh-CN" altLang="en-US" dirty="0"/>
              <a:t>，作为数组</a:t>
            </a:r>
            <a:r>
              <a:rPr lang="en-US" altLang="zh-CN" dirty="0" err="1"/>
              <a:t>optabs</a:t>
            </a:r>
            <a:r>
              <a:rPr lang="zh-CN" altLang="en-US" dirty="0"/>
              <a:t>的索引，数组</a:t>
            </a:r>
            <a:r>
              <a:rPr lang="en-US" altLang="zh-CN" dirty="0" err="1"/>
              <a:t>optabs</a:t>
            </a:r>
            <a:r>
              <a:rPr lang="zh-CN" altLang="en-US" dirty="0"/>
              <a:t>的内容为</a:t>
            </a:r>
            <a:r>
              <a:rPr lang="en-US" altLang="zh-CN" dirty="0"/>
              <a:t>MD</a:t>
            </a:r>
            <a:r>
              <a:rPr lang="zh-CN" altLang="en-US" dirty="0"/>
              <a:t>中出现的模板编号</a:t>
            </a:r>
            <a:r>
              <a:rPr lang="en-US" altLang="zh-CN" dirty="0"/>
              <a:t>(</a:t>
            </a:r>
            <a:r>
              <a:rPr lang="zh-CN" altLang="en-US" dirty="0"/>
              <a:t>开发时未填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Optabs</a:t>
            </a:r>
            <a:r>
              <a:rPr lang="zh-CN" altLang="en-US" dirty="0"/>
              <a:t>是个索引映射，将指令模板名称在</a:t>
            </a:r>
            <a:r>
              <a:rPr lang="en-US" altLang="zh-CN" dirty="0" err="1"/>
              <a:t>optabs.h</a:t>
            </a:r>
            <a:r>
              <a:rPr lang="zh-CN" altLang="en-US" dirty="0"/>
              <a:t>中的索引映射为在</a:t>
            </a:r>
            <a:r>
              <a:rPr lang="en-US" altLang="zh-CN" dirty="0"/>
              <a:t>MD</a:t>
            </a:r>
            <a:r>
              <a:rPr lang="zh-CN" altLang="en-US" dirty="0"/>
              <a:t>文件中的索引</a:t>
            </a:r>
            <a:endParaRPr lang="en-US" altLang="zh-CN" dirty="0"/>
          </a:p>
          <a:p>
            <a:pPr lvl="1"/>
            <a:r>
              <a:rPr lang="en-US" altLang="zh-CN" dirty="0" err="1"/>
              <a:t>gencode.c</a:t>
            </a:r>
            <a:r>
              <a:rPr lang="en-US" altLang="zh-CN" dirty="0"/>
              <a:t> – build</a:t>
            </a:r>
            <a:r>
              <a:rPr lang="zh-CN" altLang="en-US" dirty="0"/>
              <a:t>时扫描</a:t>
            </a:r>
            <a:r>
              <a:rPr lang="en-US" altLang="zh-CN" dirty="0"/>
              <a:t>MD</a:t>
            </a:r>
            <a:r>
              <a:rPr lang="zh-CN" altLang="en-US" dirty="0"/>
              <a:t>，判断有哪些指令模板可用，来填充</a:t>
            </a:r>
            <a:r>
              <a:rPr lang="en-US" altLang="zh-CN" dirty="0" err="1"/>
              <a:t>optabs</a:t>
            </a:r>
            <a:r>
              <a:rPr lang="zh-CN" altLang="en-US" dirty="0"/>
              <a:t>的内容</a:t>
            </a:r>
            <a:r>
              <a:rPr lang="en-US" altLang="zh-CN" dirty="0"/>
              <a:t>(</a:t>
            </a:r>
            <a:r>
              <a:rPr lang="zh-CN" altLang="en-US" dirty="0"/>
              <a:t>开发时不调用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genoutput.c</a:t>
            </a:r>
            <a:r>
              <a:rPr lang="en-US" altLang="zh-CN" dirty="0"/>
              <a:t> – build</a:t>
            </a:r>
            <a:r>
              <a:rPr lang="zh-CN" altLang="en-US" dirty="0"/>
              <a:t>时处理</a:t>
            </a:r>
            <a:r>
              <a:rPr lang="en-US" altLang="zh-CN" dirty="0"/>
              <a:t>MD</a:t>
            </a:r>
            <a:r>
              <a:rPr lang="zh-CN" altLang="en-US" dirty="0"/>
              <a:t>文件中的每个模板定义</a:t>
            </a:r>
            <a:r>
              <a:rPr lang="en-US" altLang="zh-CN" dirty="0"/>
              <a:t>(</a:t>
            </a:r>
            <a:r>
              <a:rPr lang="zh-CN" altLang="en-US" dirty="0"/>
              <a:t>开发时不调用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470295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</a:t>
            </a:r>
            <a:r>
              <a:rPr lang="en-US" altLang="zh-CN" dirty="0"/>
              <a:t>GIMPLE</a:t>
            </a:r>
            <a:r>
              <a:rPr lang="en-US" altLang="zh-CN" dirty="0">
                <a:sym typeface="Wingdings" panose="05000000000000000000" pitchFamily="2" charset="2"/>
              </a:rPr>
              <a:t>RTL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84784"/>
            <a:ext cx="8496944" cy="4495800"/>
          </a:xfrm>
        </p:spPr>
        <p:txBody>
          <a:bodyPr/>
          <a:lstStyle/>
          <a:p>
            <a:r>
              <a:rPr lang="zh-CN" altLang="en-US" dirty="0"/>
              <a:t>编译安装时</a:t>
            </a:r>
            <a:endParaRPr lang="en-US" altLang="zh-CN" dirty="0"/>
          </a:p>
          <a:p>
            <a:pPr lvl="1"/>
            <a:r>
              <a:rPr lang="en-US" altLang="zh-CN" dirty="0" err="1"/>
              <a:t>genoutput.c</a:t>
            </a:r>
            <a:r>
              <a:rPr lang="en-US" altLang="zh-CN" dirty="0"/>
              <a:t> – </a:t>
            </a:r>
            <a:r>
              <a:rPr lang="zh-CN" altLang="en-US" dirty="0"/>
              <a:t>解析</a:t>
            </a:r>
            <a:r>
              <a:rPr lang="en-US" altLang="zh-CN" dirty="0"/>
              <a:t>MD</a:t>
            </a:r>
            <a:r>
              <a:rPr lang="zh-CN" altLang="en-US" dirty="0"/>
              <a:t>文件中定义的模板，存在</a:t>
            </a:r>
            <a:r>
              <a:rPr lang="en-US" altLang="zh-CN" dirty="0" err="1"/>
              <a:t>insn_data</a:t>
            </a:r>
            <a:endParaRPr lang="en-US" altLang="zh-CN" dirty="0"/>
          </a:p>
          <a:p>
            <a:pPr lvl="1"/>
            <a:r>
              <a:rPr lang="en-US" altLang="zh-CN" dirty="0" err="1"/>
              <a:t>Optabs</a:t>
            </a:r>
            <a:r>
              <a:rPr lang="zh-CN" altLang="en-US" dirty="0"/>
              <a:t>中的模板名用来索引</a:t>
            </a:r>
            <a:r>
              <a:rPr lang="en-US" altLang="zh-CN" dirty="0" err="1"/>
              <a:t>insn_data</a:t>
            </a:r>
            <a:r>
              <a:rPr lang="zh-CN" altLang="en-US" dirty="0"/>
              <a:t>中存储的</a:t>
            </a:r>
            <a:r>
              <a:rPr lang="en-US" altLang="zh-CN" dirty="0"/>
              <a:t>RTX generator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197854"/>
            <a:ext cx="6408712" cy="27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47755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2345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JIT</a:t>
            </a:r>
            <a:r>
              <a:rPr lang="zh-CN" altLang="en-US" dirty="0"/>
              <a:t>的对象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找出程序中热的函数，实施</a:t>
            </a:r>
            <a:r>
              <a:rPr lang="en-US" altLang="zh-CN" dirty="0"/>
              <a:t>JIT</a:t>
            </a:r>
          </a:p>
          <a:p>
            <a:r>
              <a:rPr lang="zh-CN" altLang="en-US" dirty="0"/>
              <a:t>其他的冷代码，直接解释执行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5825" t="36000" r="35038" b="41601"/>
          <a:stretch/>
        </p:blipFill>
        <p:spPr>
          <a:xfrm>
            <a:off x="251520" y="2564904"/>
            <a:ext cx="8496944" cy="367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862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53FBC-F4D7-4DBF-9775-FDCA91B6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196308"/>
            <a:ext cx="2218725" cy="2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11088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53FBC-F4D7-4DBF-9775-FDCA91B6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196308"/>
            <a:ext cx="2218725" cy="2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DDF4D-B943-4E5D-A134-C995F44E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95" y="4005064"/>
            <a:ext cx="2011125" cy="120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82263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53FBC-F4D7-4DBF-9775-FDCA91B6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196308"/>
            <a:ext cx="2218725" cy="2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DDF4D-B943-4E5D-A134-C995F44E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95" y="4005064"/>
            <a:ext cx="2011125" cy="1206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FA787-CCE2-4348-B7C6-07B183A17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537828"/>
            <a:ext cx="2841525" cy="23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69512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53FBC-F4D7-4DBF-9775-FDCA91B6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196308"/>
            <a:ext cx="2218725" cy="2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DDF4D-B943-4E5D-A134-C995F44E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95" y="4005064"/>
            <a:ext cx="2011125" cy="1206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FA787-CCE2-4348-B7C6-07B183A17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537828"/>
            <a:ext cx="2841525" cy="2392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C4FB55-2046-4A81-8A96-031BBA35D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782" y="4486077"/>
            <a:ext cx="3165900" cy="8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3324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53FBC-F4D7-4DBF-9775-FDCA91B6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196308"/>
            <a:ext cx="2218725" cy="2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DDF4D-B943-4E5D-A134-C995F44E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95" y="4005064"/>
            <a:ext cx="2011125" cy="1206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FA787-CCE2-4348-B7C6-07B183A17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537828"/>
            <a:ext cx="2841525" cy="2392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C4FB55-2046-4A81-8A96-031BBA35D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782" y="4486077"/>
            <a:ext cx="3165900" cy="8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16301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53FBC-F4D7-4DBF-9775-FDCA91B6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196308"/>
            <a:ext cx="2218725" cy="2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DDF4D-B943-4E5D-A134-C995F44E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95" y="4005064"/>
            <a:ext cx="2011125" cy="1206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FA787-CCE2-4348-B7C6-07B183A17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537828"/>
            <a:ext cx="2841525" cy="2392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C4FB55-2046-4A81-8A96-031BBA35D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782" y="4486077"/>
            <a:ext cx="3165900" cy="8503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131D6E-4A2C-4D0E-AD1A-3E68E8B63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307" y="5507259"/>
            <a:ext cx="2672850" cy="7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9892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53FBC-F4D7-4DBF-9775-FDCA91B6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196308"/>
            <a:ext cx="2218725" cy="2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DDF4D-B943-4E5D-A134-C995F44E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95" y="4005064"/>
            <a:ext cx="2011125" cy="1206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FA787-CCE2-4348-B7C6-07B183A17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537828"/>
            <a:ext cx="2841525" cy="2392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C4FB55-2046-4A81-8A96-031BBA35D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782" y="4486077"/>
            <a:ext cx="3165900" cy="8503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131D6E-4A2C-4D0E-AD1A-3E68E8B63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307" y="5507259"/>
            <a:ext cx="2672850" cy="76953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F903D5-B9B5-49FA-990C-F472F651B66C}"/>
              </a:ext>
            </a:extLst>
          </p:cNvPr>
          <p:cNvCxnSpPr/>
          <p:nvPr/>
        </p:nvCxnSpPr>
        <p:spPr bwMode="auto">
          <a:xfrm flipV="1">
            <a:off x="6732240" y="5211098"/>
            <a:ext cx="144016" cy="64926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0121392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53FBC-F4D7-4DBF-9775-FDCA91B6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196308"/>
            <a:ext cx="2218725" cy="2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DDF4D-B943-4E5D-A134-C995F44E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95" y="4005064"/>
            <a:ext cx="2011125" cy="1206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FA787-CCE2-4348-B7C6-07B183A17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537828"/>
            <a:ext cx="2841525" cy="2392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C4FB55-2046-4A81-8A96-031BBA35D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782" y="4486077"/>
            <a:ext cx="3165900" cy="8503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131D6E-4A2C-4D0E-AD1A-3E68E8B63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307" y="5507259"/>
            <a:ext cx="2672850" cy="76953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F903D5-B9B5-49FA-990C-F472F651B66C}"/>
              </a:ext>
            </a:extLst>
          </p:cNvPr>
          <p:cNvCxnSpPr/>
          <p:nvPr/>
        </p:nvCxnSpPr>
        <p:spPr bwMode="auto">
          <a:xfrm flipV="1">
            <a:off x="6732240" y="5211098"/>
            <a:ext cx="144016" cy="64926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288EC38-316E-4E82-A474-7E6D25544AC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950620" y="5003006"/>
            <a:ext cx="2349572" cy="29820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845AF52F-8C43-4718-9D05-EAD911270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2254" y="4305010"/>
            <a:ext cx="1349400" cy="18106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29BC4A6-CE79-4535-9EE1-289A8C269D9F}"/>
              </a:ext>
            </a:extLst>
          </p:cNvPr>
          <p:cNvCxnSpPr/>
          <p:nvPr/>
        </p:nvCxnSpPr>
        <p:spPr bwMode="auto">
          <a:xfrm flipH="1" flipV="1">
            <a:off x="3563888" y="4293096"/>
            <a:ext cx="2808312" cy="100811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0BF5CBD-A250-4573-9E24-0F36A5D97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454" y="4902773"/>
            <a:ext cx="1557000" cy="2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89398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1470C-BEE6-499F-BB61-9E9EA85D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87073D-B1C7-4AFA-A99A-FA0F76D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4800750" cy="4303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53FBC-F4D7-4DBF-9775-FDCA91B6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196308"/>
            <a:ext cx="2218725" cy="2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DDF4D-B943-4E5D-A134-C995F44E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95" y="4005064"/>
            <a:ext cx="2011125" cy="1206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FA787-CCE2-4348-B7C6-07B183A17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537828"/>
            <a:ext cx="2841525" cy="2392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C4FB55-2046-4A81-8A96-031BBA35D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782" y="4486077"/>
            <a:ext cx="3165900" cy="8503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131D6E-4A2C-4D0E-AD1A-3E68E8B63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307" y="5507259"/>
            <a:ext cx="2672850" cy="76953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F903D5-B9B5-49FA-990C-F472F651B66C}"/>
              </a:ext>
            </a:extLst>
          </p:cNvPr>
          <p:cNvCxnSpPr/>
          <p:nvPr/>
        </p:nvCxnSpPr>
        <p:spPr bwMode="auto">
          <a:xfrm flipV="1">
            <a:off x="6732240" y="5211098"/>
            <a:ext cx="144016" cy="64926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288EC38-316E-4E82-A474-7E6D25544AC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950620" y="5003006"/>
            <a:ext cx="2349572" cy="29820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845AF52F-8C43-4718-9D05-EAD911270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2254" y="4305010"/>
            <a:ext cx="1349400" cy="18106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29BC4A6-CE79-4535-9EE1-289A8C269D9F}"/>
              </a:ext>
            </a:extLst>
          </p:cNvPr>
          <p:cNvCxnSpPr/>
          <p:nvPr/>
        </p:nvCxnSpPr>
        <p:spPr bwMode="auto">
          <a:xfrm flipH="1" flipV="1">
            <a:off x="3563888" y="4293096"/>
            <a:ext cx="2808312" cy="100811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0BF5CBD-A250-4573-9E24-0F36A5D97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454" y="4902773"/>
            <a:ext cx="1557000" cy="200467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D11DCA6-08EA-428D-BEC6-8AFC5CBFB724}"/>
              </a:ext>
            </a:extLst>
          </p:cNvPr>
          <p:cNvCxnSpPr/>
          <p:nvPr/>
        </p:nvCxnSpPr>
        <p:spPr bwMode="auto">
          <a:xfrm flipV="1">
            <a:off x="3563888" y="3196308"/>
            <a:ext cx="3096344" cy="102478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6995187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</a:t>
            </a:r>
            <a:r>
              <a:rPr lang="en-US" altLang="zh-CN" dirty="0"/>
              <a:t>RTL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汇编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安装时（</a:t>
            </a:r>
            <a:r>
              <a:rPr lang="en-US" altLang="zh-CN" dirty="0"/>
              <a:t>GCC</a:t>
            </a:r>
            <a:r>
              <a:rPr lang="zh-CN" altLang="en-US" dirty="0"/>
              <a:t>源码中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gengenrtl.c</a:t>
            </a:r>
            <a:r>
              <a:rPr lang="zh-CN" altLang="en-US" dirty="0"/>
              <a:t>生成</a:t>
            </a:r>
            <a:r>
              <a:rPr lang="en-US" altLang="zh-CN" dirty="0" err="1"/>
              <a:t>genrtl.c</a:t>
            </a:r>
            <a:r>
              <a:rPr lang="zh-CN" altLang="en-US" dirty="0"/>
              <a:t>，</a:t>
            </a:r>
            <a:r>
              <a:rPr lang="en-US" altLang="zh-CN" dirty="0" err="1"/>
              <a:t>genrtl.c</a:t>
            </a:r>
            <a:r>
              <a:rPr lang="zh-CN" altLang="en-US" dirty="0"/>
              <a:t>包含一组根据</a:t>
            </a:r>
            <a:r>
              <a:rPr lang="en-US" altLang="zh-CN" dirty="0"/>
              <a:t>MD</a:t>
            </a:r>
            <a:r>
              <a:rPr lang="zh-CN" altLang="en-US" dirty="0"/>
              <a:t>描述生成对应的</a:t>
            </a:r>
            <a:r>
              <a:rPr lang="en-US" altLang="zh-CN" dirty="0"/>
              <a:t>C</a:t>
            </a:r>
            <a:r>
              <a:rPr lang="zh-CN" altLang="en-US" dirty="0"/>
              <a:t>代码的函数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9288" t="29001" r="23226" b="23400"/>
          <a:stretch/>
        </p:blipFill>
        <p:spPr>
          <a:xfrm>
            <a:off x="1043608" y="1473541"/>
            <a:ext cx="6840760" cy="3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4126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迭代编译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对编译优化空间进行搜索，寻找到最优解</a:t>
            </a:r>
            <a:endParaRPr lang="en-US" altLang="zh-CN" dirty="0"/>
          </a:p>
          <a:p>
            <a:r>
              <a:rPr lang="zh-CN" altLang="en-US" dirty="0"/>
              <a:t>问题：搜索空间太大，时间过长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改进：</a:t>
            </a:r>
            <a:endParaRPr lang="en-US" altLang="zh-CN" dirty="0"/>
          </a:p>
          <a:p>
            <a:pPr lvl="1"/>
            <a:r>
              <a:rPr lang="zh-CN" altLang="en-US" dirty="0"/>
              <a:t>引入各种机器学习算法，对空间进行裁剪</a:t>
            </a:r>
            <a:endParaRPr lang="en-US" altLang="zh-CN" dirty="0"/>
          </a:p>
          <a:p>
            <a:pPr lvl="1"/>
            <a:r>
              <a:rPr lang="zh-CN" altLang="en-US" dirty="0"/>
              <a:t>结合代价模型来对空间进行裁剪</a:t>
            </a:r>
          </a:p>
        </p:txBody>
      </p:sp>
    </p:spTree>
    <p:extLst>
      <p:ext uri="{BB962C8B-B14F-4D97-AF65-F5344CB8AC3E}">
        <p14:creationId xmlns:p14="http://schemas.microsoft.com/office/powerpoint/2010/main" val="353008105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0075" t="15001" r="20075" b="17800"/>
          <a:stretch/>
        </p:blipFill>
        <p:spPr>
          <a:xfrm>
            <a:off x="1187624" y="1556792"/>
            <a:ext cx="6640942" cy="41942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</a:t>
            </a:r>
            <a:r>
              <a:rPr lang="en-US" altLang="zh-CN" dirty="0"/>
              <a:t>RTL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汇编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3212976"/>
            <a:ext cx="7543800" cy="2959224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genrtl.c</a:t>
            </a:r>
            <a:r>
              <a:rPr lang="zh-CN" altLang="en-US" dirty="0"/>
              <a:t>中生成的</a:t>
            </a:r>
            <a:r>
              <a:rPr lang="en-US" altLang="zh-CN" dirty="0"/>
              <a:t>C</a:t>
            </a:r>
            <a:r>
              <a:rPr lang="zh-CN" altLang="en-US" dirty="0"/>
              <a:t>函数如下</a:t>
            </a:r>
          </a:p>
        </p:txBody>
      </p:sp>
    </p:spTree>
    <p:extLst>
      <p:ext uri="{BB962C8B-B14F-4D97-AF65-F5344CB8AC3E}">
        <p14:creationId xmlns:p14="http://schemas.microsoft.com/office/powerpoint/2010/main" val="63105336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</a:t>
            </a:r>
            <a:r>
              <a:rPr lang="en-US" altLang="zh-CN" dirty="0"/>
              <a:t>RTL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汇编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运行时假设遇到一个</a:t>
            </a:r>
            <a:r>
              <a:rPr lang="en-US" altLang="zh-CN" dirty="0"/>
              <a:t>RTL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调用</a:t>
            </a:r>
            <a:r>
              <a:rPr lang="en-US" altLang="zh-CN" dirty="0" err="1"/>
              <a:t>emit_insn</a:t>
            </a:r>
            <a:r>
              <a:rPr lang="zh-CN" altLang="en-US" dirty="0"/>
              <a:t>生成</a:t>
            </a:r>
            <a:endParaRPr lang="en-US" altLang="zh-CN" dirty="0"/>
          </a:p>
          <a:p>
            <a:pPr lvl="1"/>
            <a:r>
              <a:rPr lang="en-US" altLang="zh-CN" dirty="0"/>
              <a:t>move 0, </a:t>
            </a:r>
            <a:r>
              <a:rPr lang="en-US" altLang="zh-CN" dirty="0" err="1"/>
              <a:t>eax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5588" t="55600" r="57875" b="29000"/>
          <a:stretch/>
        </p:blipFill>
        <p:spPr>
          <a:xfrm>
            <a:off x="2483768" y="2204865"/>
            <a:ext cx="417646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656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可移植性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BFBB23-C707-41F3-82DB-6569FD0EC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13601" r="13775" b="16401"/>
          <a:stretch/>
        </p:blipFill>
        <p:spPr>
          <a:xfrm>
            <a:off x="827584" y="1916831"/>
            <a:ext cx="8208912" cy="451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1219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可移植性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GCC</a:t>
            </a:r>
            <a:r>
              <a:rPr lang="zh-CN" altLang="en-US" dirty="0"/>
              <a:t>将机器描述分离出来，以增强可移植性</a:t>
            </a:r>
            <a:endParaRPr lang="en-US" altLang="zh-CN" dirty="0"/>
          </a:p>
          <a:p>
            <a:pPr lvl="1"/>
            <a:r>
              <a:rPr lang="zh-CN" altLang="en-US" dirty="0"/>
              <a:t>编写以下三个文件</a:t>
            </a:r>
            <a:r>
              <a:rPr lang="en-US" altLang="zh-CN" dirty="0" err="1"/>
              <a:t>gcc</a:t>
            </a:r>
            <a:r>
              <a:rPr lang="en-US" altLang="zh-CN" dirty="0"/>
              <a:t>/config/</a:t>
            </a:r>
            <a:r>
              <a:rPr lang="en-US" altLang="zh-CN" i="1" dirty="0"/>
              <a:t>machine/</a:t>
            </a:r>
          </a:p>
          <a:p>
            <a:pPr lvl="2"/>
            <a:r>
              <a:rPr lang="en-US" altLang="zh-CN" i="1" dirty="0"/>
              <a:t>machine</a:t>
            </a:r>
            <a:r>
              <a:rPr lang="en-US" altLang="zh-CN" dirty="0"/>
              <a:t>.md – </a:t>
            </a:r>
            <a:r>
              <a:rPr lang="zh-CN" altLang="en-US" dirty="0"/>
              <a:t>机器描述</a:t>
            </a:r>
            <a:endParaRPr lang="en-US" altLang="zh-CN" dirty="0"/>
          </a:p>
          <a:p>
            <a:pPr lvl="2"/>
            <a:r>
              <a:rPr lang="en-US" altLang="zh-CN" i="1" dirty="0" err="1"/>
              <a:t>machine</a:t>
            </a:r>
            <a:r>
              <a:rPr lang="en-US" altLang="zh-CN" dirty="0" err="1"/>
              <a:t>.h</a:t>
            </a:r>
            <a:r>
              <a:rPr lang="en-US" altLang="zh-CN" dirty="0"/>
              <a:t> – </a:t>
            </a:r>
            <a:r>
              <a:rPr lang="zh-CN" altLang="en-US" dirty="0"/>
              <a:t>目标描述宏</a:t>
            </a:r>
            <a:endParaRPr lang="en-US" altLang="zh-CN" dirty="0"/>
          </a:p>
          <a:p>
            <a:pPr lvl="2"/>
            <a:r>
              <a:rPr lang="en-US" altLang="zh-CN" i="1" dirty="0" err="1"/>
              <a:t>machine</a:t>
            </a:r>
            <a:r>
              <a:rPr lang="en-US" altLang="zh-CN" dirty="0" err="1"/>
              <a:t>.c</a:t>
            </a:r>
            <a:r>
              <a:rPr lang="en-US" altLang="zh-CN" dirty="0"/>
              <a:t> – </a:t>
            </a:r>
            <a:r>
              <a:rPr lang="zh-CN" altLang="en-US" dirty="0"/>
              <a:t>上述两个文件中用到的用户定义函数</a:t>
            </a:r>
            <a:endParaRPr lang="en-US" altLang="zh-CN" dirty="0"/>
          </a:p>
          <a:p>
            <a:pPr lvl="1"/>
            <a:r>
              <a:rPr lang="en-US" altLang="zh-CN" dirty="0" err="1"/>
              <a:t>Makefile</a:t>
            </a:r>
            <a:endParaRPr lang="en-US" altLang="zh-CN" dirty="0"/>
          </a:p>
          <a:p>
            <a:pPr lvl="2"/>
            <a:r>
              <a:rPr lang="zh-CN" altLang="en-US" dirty="0"/>
              <a:t>从</a:t>
            </a:r>
            <a:r>
              <a:rPr lang="en-US" altLang="zh-CN" dirty="0"/>
              <a:t>machine.md</a:t>
            </a:r>
            <a:r>
              <a:rPr lang="zh-CN" altLang="en-US" dirty="0"/>
              <a:t>生成一系列的</a:t>
            </a:r>
            <a:r>
              <a:rPr lang="en-US" altLang="zh-CN" dirty="0"/>
              <a:t>.c</a:t>
            </a:r>
            <a:r>
              <a:rPr lang="zh-CN" altLang="en-US" dirty="0"/>
              <a:t>和</a:t>
            </a:r>
            <a:r>
              <a:rPr lang="en-US" altLang="zh-CN" dirty="0"/>
              <a:t>.h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2"/>
            <a:r>
              <a:rPr lang="zh-CN" altLang="en-US" dirty="0"/>
              <a:t>编译</a:t>
            </a:r>
            <a:r>
              <a:rPr lang="en-US" altLang="zh-CN" dirty="0" err="1"/>
              <a:t>machine.c</a:t>
            </a:r>
            <a:r>
              <a:rPr lang="zh-CN" altLang="en-US" dirty="0"/>
              <a:t>以及上述生成的</a:t>
            </a:r>
            <a:r>
              <a:rPr lang="en-US" altLang="zh-CN" dirty="0"/>
              <a:t>.c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486573078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可移植性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machine</a:t>
            </a:r>
            <a:r>
              <a:rPr lang="en-US" altLang="zh-CN" dirty="0"/>
              <a:t>.md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描述</a:t>
            </a:r>
            <a:endParaRPr lang="en-US" altLang="zh-CN" dirty="0"/>
          </a:p>
          <a:p>
            <a:pPr lvl="2"/>
            <a:r>
              <a:rPr lang="zh-CN" altLang="en-US" dirty="0"/>
              <a:t>功能部件、延迟（供指令调度使用）</a:t>
            </a:r>
            <a:endParaRPr lang="en-US" altLang="zh-CN" dirty="0"/>
          </a:p>
          <a:p>
            <a:pPr lvl="2"/>
            <a:r>
              <a:rPr lang="en-US" altLang="zh-CN" dirty="0"/>
              <a:t>RTL</a:t>
            </a:r>
            <a:r>
              <a:rPr lang="zh-CN" altLang="en-US" dirty="0"/>
              <a:t>模板</a:t>
            </a:r>
            <a:endParaRPr lang="en-US" altLang="zh-CN" dirty="0"/>
          </a:p>
          <a:p>
            <a:pPr lvl="3"/>
            <a:r>
              <a:rPr lang="zh-CN" altLang="en-US" dirty="0"/>
              <a:t>将</a:t>
            </a:r>
            <a:r>
              <a:rPr lang="en-US" altLang="zh-CN" dirty="0"/>
              <a:t>AST</a:t>
            </a:r>
            <a:r>
              <a:rPr lang="zh-CN" altLang="en-US" dirty="0"/>
              <a:t>转换为</a:t>
            </a:r>
            <a:r>
              <a:rPr lang="en-US" altLang="zh-CN" dirty="0"/>
              <a:t>RTL</a:t>
            </a:r>
            <a:r>
              <a:rPr lang="zh-CN" altLang="en-US" dirty="0"/>
              <a:t>时的规则</a:t>
            </a:r>
            <a:endParaRPr lang="en-US" altLang="zh-CN" dirty="0"/>
          </a:p>
          <a:p>
            <a:pPr lvl="3"/>
            <a:r>
              <a:rPr lang="zh-CN" altLang="en-US" dirty="0"/>
              <a:t>包含了所有可能被生成的</a:t>
            </a:r>
            <a:r>
              <a:rPr lang="en-US" altLang="zh-CN" dirty="0"/>
              <a:t>RTL</a:t>
            </a:r>
          </a:p>
          <a:p>
            <a:pPr lvl="2"/>
            <a:r>
              <a:rPr lang="zh-CN" altLang="en-US" dirty="0"/>
              <a:t>汇编助记符</a:t>
            </a:r>
          </a:p>
        </p:txBody>
      </p:sp>
    </p:spTree>
    <p:extLst>
      <p:ext uri="{BB962C8B-B14F-4D97-AF65-F5344CB8AC3E}">
        <p14:creationId xmlns:p14="http://schemas.microsoft.com/office/powerpoint/2010/main" val="2023037960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可移植性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 err="1"/>
              <a:t>machine</a:t>
            </a:r>
            <a:r>
              <a:rPr lang="en-US" altLang="zh-CN" dirty="0" err="1"/>
              <a:t>.h</a:t>
            </a:r>
            <a:endParaRPr lang="en-US" altLang="zh-CN" dirty="0"/>
          </a:p>
          <a:p>
            <a:pPr lvl="1"/>
            <a:r>
              <a:rPr lang="zh-CN" altLang="en-US" dirty="0"/>
              <a:t>目标描述的宏</a:t>
            </a:r>
            <a:endParaRPr lang="en-US" altLang="zh-CN" dirty="0"/>
          </a:p>
          <a:p>
            <a:pPr lvl="2"/>
            <a:r>
              <a:rPr lang="zh-CN" altLang="en-US" dirty="0"/>
              <a:t>存储布局</a:t>
            </a:r>
            <a:endParaRPr lang="en-US" altLang="zh-CN" dirty="0"/>
          </a:p>
          <a:p>
            <a:pPr lvl="3"/>
            <a:r>
              <a:rPr lang="zh-CN" altLang="en-US" dirty="0"/>
              <a:t>对齐、大小尾、</a:t>
            </a:r>
            <a:r>
              <a:rPr lang="en-US" altLang="zh-CN" dirty="0"/>
              <a:t>structure padding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/>
            <a:r>
              <a:rPr lang="en-US" altLang="zh-CN" dirty="0"/>
              <a:t>ABI</a:t>
            </a:r>
            <a:r>
              <a:rPr lang="zh-CN" altLang="en-US" dirty="0"/>
              <a:t>（</a:t>
            </a:r>
            <a:r>
              <a:rPr lang="en-US" altLang="zh-CN" dirty="0"/>
              <a:t>Application Binary Interface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调用约定、栈布局等</a:t>
            </a:r>
            <a:endParaRPr lang="en-US" altLang="zh-CN" dirty="0"/>
          </a:p>
          <a:p>
            <a:pPr lvl="2"/>
            <a:r>
              <a:rPr lang="zh-CN" altLang="en-US" dirty="0"/>
              <a:t>寄存器使用方式</a:t>
            </a:r>
            <a:endParaRPr lang="en-US" altLang="zh-CN" dirty="0"/>
          </a:p>
          <a:p>
            <a:pPr lvl="3"/>
            <a:r>
              <a:rPr lang="zh-CN" altLang="en-US" dirty="0"/>
              <a:t>分配策略</a:t>
            </a:r>
            <a:endParaRPr lang="en-US" altLang="zh-CN" dirty="0"/>
          </a:p>
          <a:p>
            <a:pPr lvl="2"/>
            <a:r>
              <a:rPr lang="zh-CN" altLang="en-US" dirty="0"/>
              <a:t>定义输出汇编语言</a:t>
            </a:r>
            <a:endParaRPr lang="en-US" altLang="zh-CN" dirty="0"/>
          </a:p>
          <a:p>
            <a:pPr lvl="2"/>
            <a:r>
              <a:rPr lang="zh-CN" altLang="en-US" dirty="0"/>
              <a:t>控制调试信息</a:t>
            </a:r>
            <a:endParaRPr lang="en-US" altLang="zh-CN" dirty="0"/>
          </a:p>
          <a:p>
            <a:pPr lvl="2"/>
            <a:r>
              <a:rPr lang="zh-CN" altLang="en-US" dirty="0"/>
              <a:t>对库的支持</a:t>
            </a:r>
            <a:endParaRPr lang="en-US" altLang="zh-CN" dirty="0"/>
          </a:p>
          <a:p>
            <a:pPr lvl="2"/>
            <a:r>
              <a:rPr lang="en-US" altLang="zh-CN" dirty="0"/>
              <a:t>… …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373348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可移植性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340768"/>
            <a:ext cx="7543800" cy="4495800"/>
          </a:xfrm>
        </p:spPr>
        <p:txBody>
          <a:bodyPr/>
          <a:lstStyle/>
          <a:p>
            <a:r>
              <a:rPr lang="zh-CN" altLang="en-US" dirty="0"/>
              <a:t>机器描述的作用</a:t>
            </a:r>
            <a:endParaRPr lang="en-US" altLang="zh-CN" dirty="0"/>
          </a:p>
          <a:p>
            <a:pPr lvl="1"/>
            <a:r>
              <a:rPr lang="en-US" altLang="zh-CN" dirty="0"/>
              <a:t>GIMPLE</a:t>
            </a:r>
            <a:r>
              <a:rPr lang="en-US" altLang="zh-CN" dirty="0">
                <a:sym typeface="Wingdings" panose="05000000000000000000" pitchFamily="2" charset="2"/>
              </a:rPr>
              <a:t>RTL</a:t>
            </a:r>
            <a:r>
              <a:rPr lang="zh-CN" altLang="en-US" dirty="0">
                <a:sym typeface="Wingdings" panose="05000000000000000000" pitchFamily="2" charset="2"/>
              </a:rPr>
              <a:t>生成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RTL</a:t>
            </a:r>
            <a:r>
              <a:rPr lang="zh-CN" altLang="en-US" dirty="0">
                <a:sym typeface="Wingdings" panose="05000000000000000000" pitchFamily="2" charset="2"/>
              </a:rPr>
              <a:t>的合并或拆分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RTL</a:t>
            </a:r>
            <a:r>
              <a:rPr lang="zh-CN" altLang="en-US" dirty="0">
                <a:sym typeface="Wingdings" panose="05000000000000000000" pitchFamily="2" charset="2"/>
              </a:rPr>
              <a:t>汇编生成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从机器描述的细节来看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单</a:t>
            </a:r>
            <a:r>
              <a:rPr lang="en-US" altLang="zh-CN" dirty="0">
                <a:sym typeface="Wingdings" panose="05000000000000000000" pitchFamily="2" charset="2"/>
              </a:rPr>
              <a:t>GIMPLE</a:t>
            </a:r>
            <a:r>
              <a:rPr lang="zh-CN" altLang="en-US" dirty="0">
                <a:sym typeface="Wingdings" panose="05000000000000000000" pitchFamily="2" charset="2"/>
              </a:rPr>
              <a:t>单</a:t>
            </a:r>
            <a:r>
              <a:rPr lang="en-US" altLang="zh-CN" dirty="0">
                <a:sym typeface="Wingdings" panose="05000000000000000000" pitchFamily="2" charset="2"/>
              </a:rPr>
              <a:t>RTL – </a:t>
            </a:r>
            <a:r>
              <a:rPr lang="en-US" altLang="zh-CN" dirty="0" err="1">
                <a:sym typeface="Wingdings" panose="05000000000000000000" pitchFamily="2" charset="2"/>
              </a:rPr>
              <a:t>define_insn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单</a:t>
            </a:r>
            <a:r>
              <a:rPr lang="en-US" altLang="zh-CN" dirty="0">
                <a:sym typeface="Wingdings" panose="05000000000000000000" pitchFamily="2" charset="2"/>
              </a:rPr>
              <a:t>GIMPLE</a:t>
            </a:r>
            <a:r>
              <a:rPr lang="zh-CN" altLang="en-US" dirty="0">
                <a:sym typeface="Wingdings" panose="05000000000000000000" pitchFamily="2" charset="2"/>
              </a:rPr>
              <a:t>多</a:t>
            </a:r>
            <a:r>
              <a:rPr lang="en-US" altLang="zh-CN" dirty="0">
                <a:sym typeface="Wingdings" panose="05000000000000000000" pitchFamily="2" charset="2"/>
              </a:rPr>
              <a:t>RTL – </a:t>
            </a:r>
            <a:r>
              <a:rPr lang="en-US" altLang="zh-CN" dirty="0" err="1">
                <a:sym typeface="Wingdings" panose="05000000000000000000" pitchFamily="2" charset="2"/>
              </a:rPr>
              <a:t>define_expand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处理器信息 </a:t>
            </a:r>
            <a:r>
              <a:rPr lang="en-US" altLang="zh-CN" dirty="0">
                <a:sym typeface="Wingdings" panose="05000000000000000000" pitchFamily="2" charset="2"/>
              </a:rPr>
              <a:t>– </a:t>
            </a:r>
            <a:r>
              <a:rPr lang="en-US" altLang="zh-CN" dirty="0" err="1">
                <a:sym typeface="Wingdings" panose="05000000000000000000" pitchFamily="2" charset="2"/>
              </a:rPr>
              <a:t>define_cpu_unit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目标</a:t>
            </a:r>
            <a:r>
              <a:rPr lang="en-US" altLang="zh-CN" dirty="0">
                <a:sym typeface="Wingdings" panose="05000000000000000000" pitchFamily="2" charset="2"/>
              </a:rPr>
              <a:t>ASM</a:t>
            </a:r>
            <a:r>
              <a:rPr lang="zh-CN" altLang="en-US" dirty="0">
                <a:sym typeface="Wingdings" panose="05000000000000000000" pitchFamily="2" charset="2"/>
              </a:rPr>
              <a:t>格式 </a:t>
            </a:r>
            <a:r>
              <a:rPr lang="en-US" altLang="zh-CN" dirty="0">
                <a:sym typeface="Wingdings" panose="05000000000000000000" pitchFamily="2" charset="2"/>
              </a:rPr>
              <a:t>– </a:t>
            </a:r>
            <a:r>
              <a:rPr lang="en-US" altLang="zh-CN" dirty="0" err="1">
                <a:sym typeface="Wingdings" panose="05000000000000000000" pitchFamily="2" charset="2"/>
              </a:rPr>
              <a:t>define_insn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RTLRTL – </a:t>
            </a:r>
            <a:r>
              <a:rPr lang="en-US" altLang="zh-CN" dirty="0" err="1">
                <a:sym typeface="Wingdings" panose="05000000000000000000" pitchFamily="2" charset="2"/>
              </a:rPr>
              <a:t>define_split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面向目标机的优化 </a:t>
            </a:r>
            <a:r>
              <a:rPr lang="en-US" altLang="zh-CN" dirty="0">
                <a:sym typeface="Wingdings" panose="05000000000000000000" pitchFamily="2" charset="2"/>
              </a:rPr>
              <a:t>– define_peephole2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77957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代码优化 </a:t>
            </a:r>
            <a:r>
              <a:rPr lang="en-US" altLang="zh-CN" dirty="0"/>
              <a:t>– GIMPLE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SSA</a:t>
            </a:r>
            <a:r>
              <a:rPr lang="zh-CN" altLang="en-US" dirty="0"/>
              <a:t>形式上实施了近百遍优化</a:t>
            </a:r>
            <a:endParaRPr lang="en-US" altLang="zh-CN" dirty="0"/>
          </a:p>
          <a:p>
            <a:pPr lvl="1"/>
            <a:r>
              <a:rPr lang="zh-CN" altLang="en-US" dirty="0"/>
              <a:t>向量化</a:t>
            </a:r>
            <a:endParaRPr lang="en-US" altLang="zh-CN" dirty="0"/>
          </a:p>
          <a:p>
            <a:pPr lvl="1"/>
            <a:r>
              <a:rPr lang="zh-CN" altLang="en-US" dirty="0"/>
              <a:t>循环优化</a:t>
            </a:r>
            <a:endParaRPr lang="en-US" altLang="zh-CN" dirty="0"/>
          </a:p>
          <a:p>
            <a:pPr lvl="1"/>
            <a:r>
              <a:rPr lang="zh-CN" altLang="en-US" dirty="0"/>
              <a:t>传统标量优化：常数传播，死代码删除，无用</a:t>
            </a:r>
            <a:r>
              <a:rPr lang="en-US" altLang="zh-CN" dirty="0"/>
              <a:t>store</a:t>
            </a:r>
            <a:r>
              <a:rPr lang="zh-CN" altLang="en-US" dirty="0"/>
              <a:t>删除，部分冗余删除，复写传播等</a:t>
            </a:r>
            <a:endParaRPr lang="en-US" altLang="zh-CN" dirty="0"/>
          </a:p>
          <a:p>
            <a:pPr lvl="1"/>
            <a:r>
              <a:rPr lang="zh-CN" altLang="en-US" dirty="0"/>
              <a:t>域敏感的指针分析</a:t>
            </a:r>
            <a:endParaRPr lang="en-US" altLang="zh-CN" dirty="0"/>
          </a:p>
          <a:p>
            <a:pPr lvl="1"/>
            <a:r>
              <a:rPr lang="zh-CN" altLang="en-US" dirty="0"/>
              <a:t>过程间分析与优化</a:t>
            </a:r>
          </a:p>
        </p:txBody>
      </p:sp>
    </p:spTree>
    <p:extLst>
      <p:ext uri="{BB962C8B-B14F-4D97-AF65-F5344CB8AC3E}">
        <p14:creationId xmlns:p14="http://schemas.microsoft.com/office/powerpoint/2010/main" val="1213793503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代码优化 </a:t>
            </a:r>
            <a:r>
              <a:rPr lang="en-US" altLang="zh-CN" dirty="0"/>
              <a:t>- RTL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70+</a:t>
            </a:r>
            <a:r>
              <a:rPr lang="zh-CN" altLang="en-US" dirty="0"/>
              <a:t>遍优化</a:t>
            </a:r>
            <a:endParaRPr lang="en-US" altLang="zh-CN" dirty="0"/>
          </a:p>
          <a:p>
            <a:pPr lvl="1"/>
            <a:r>
              <a:rPr lang="zh-CN" altLang="en-US" dirty="0"/>
              <a:t>寄存器分配</a:t>
            </a:r>
            <a:endParaRPr lang="en-US" altLang="zh-CN" dirty="0"/>
          </a:p>
          <a:p>
            <a:pPr lvl="1"/>
            <a:r>
              <a:rPr lang="zh-CN" altLang="en-US" dirty="0"/>
              <a:t>指令调度</a:t>
            </a:r>
            <a:endParaRPr lang="en-US" altLang="zh-CN" dirty="0"/>
          </a:p>
          <a:p>
            <a:pPr lvl="1"/>
            <a:r>
              <a:rPr lang="zh-CN" altLang="en-US" dirty="0"/>
              <a:t>软流水</a:t>
            </a:r>
            <a:endParaRPr lang="en-US" altLang="zh-CN" dirty="0"/>
          </a:p>
          <a:p>
            <a:pPr lvl="1"/>
            <a:r>
              <a:rPr lang="zh-CN" altLang="en-US" dirty="0"/>
              <a:t>公共子表达式消除</a:t>
            </a:r>
            <a:endParaRPr lang="en-US" altLang="zh-CN" dirty="0"/>
          </a:p>
          <a:p>
            <a:pPr lvl="1"/>
            <a:r>
              <a:rPr lang="zh-CN" altLang="en-US" dirty="0"/>
              <a:t>指令重组</a:t>
            </a:r>
            <a:endParaRPr lang="en-US" altLang="zh-CN" dirty="0"/>
          </a:p>
          <a:p>
            <a:pPr lvl="1"/>
            <a:r>
              <a:rPr lang="zh-CN" altLang="en-US" dirty="0"/>
              <a:t>窥孔优化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039724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GCC</a:t>
            </a:r>
            <a:r>
              <a:rPr lang="zh-CN" altLang="en-US" dirty="0"/>
              <a:t>的安装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Build</a:t>
            </a:r>
            <a:r>
              <a:rPr lang="zh-CN" altLang="en-US" dirty="0"/>
              <a:t>平台（</a:t>
            </a:r>
            <a:r>
              <a:rPr lang="en-US" altLang="zh-CN" dirty="0"/>
              <a:t>X</a:t>
            </a:r>
            <a:r>
              <a:rPr lang="zh-CN" altLang="en-US" dirty="0"/>
              <a:t>） </a:t>
            </a:r>
            <a:r>
              <a:rPr lang="en-US" altLang="zh-CN" dirty="0"/>
              <a:t>- </a:t>
            </a:r>
            <a:r>
              <a:rPr lang="zh-CN" altLang="en-US" dirty="0"/>
              <a:t>编译</a:t>
            </a:r>
            <a:r>
              <a:rPr lang="en-US" altLang="zh-CN" dirty="0"/>
              <a:t>GCC</a:t>
            </a:r>
            <a:r>
              <a:rPr lang="zh-CN" altLang="en-US" dirty="0"/>
              <a:t>的平台</a:t>
            </a:r>
            <a:endParaRPr lang="en-US" altLang="zh-CN" dirty="0"/>
          </a:p>
          <a:p>
            <a:r>
              <a:rPr lang="en-US" altLang="zh-CN" dirty="0"/>
              <a:t>Host</a:t>
            </a:r>
            <a:r>
              <a:rPr lang="zh-CN" altLang="en-US" dirty="0"/>
              <a:t>平台（</a:t>
            </a:r>
            <a:r>
              <a:rPr lang="en-US" altLang="zh-CN" dirty="0"/>
              <a:t>Y</a:t>
            </a:r>
            <a:r>
              <a:rPr lang="zh-CN" altLang="en-US" dirty="0"/>
              <a:t>）</a:t>
            </a:r>
            <a:r>
              <a:rPr lang="en-US" altLang="zh-CN" dirty="0"/>
              <a:t>- </a:t>
            </a:r>
            <a:r>
              <a:rPr lang="zh-CN" altLang="en-US" dirty="0"/>
              <a:t>运行上述编译得到的</a:t>
            </a:r>
            <a:r>
              <a:rPr lang="en-US" altLang="zh-CN" dirty="0"/>
              <a:t>GCC</a:t>
            </a:r>
            <a:r>
              <a:rPr lang="zh-CN" altLang="en-US" dirty="0"/>
              <a:t>的平台</a:t>
            </a:r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平台（</a:t>
            </a:r>
            <a:r>
              <a:rPr lang="en-US" altLang="zh-CN" dirty="0"/>
              <a:t>Z</a:t>
            </a:r>
            <a:r>
              <a:rPr lang="zh-CN" altLang="en-US" dirty="0"/>
              <a:t>） </a:t>
            </a:r>
            <a:r>
              <a:rPr lang="en-US" altLang="zh-CN" dirty="0"/>
              <a:t>- GCC</a:t>
            </a:r>
            <a:r>
              <a:rPr lang="zh-CN" altLang="en-US" dirty="0"/>
              <a:t>生成的本地码所属平台</a:t>
            </a:r>
            <a:endParaRPr lang="en-US" altLang="zh-CN" dirty="0"/>
          </a:p>
          <a:p>
            <a:r>
              <a:rPr lang="en-US" altLang="zh-CN" dirty="0"/>
              <a:t>XYZ</a:t>
            </a:r>
            <a:r>
              <a:rPr lang="zh-CN" altLang="en-US" dirty="0"/>
              <a:t>之间的关系</a:t>
            </a:r>
            <a:endParaRPr lang="en-US" altLang="zh-CN" dirty="0"/>
          </a:p>
          <a:p>
            <a:pPr lvl="1"/>
            <a:r>
              <a:rPr lang="en-US" altLang="zh-CN" dirty="0"/>
              <a:t>X=Y=Z </a:t>
            </a:r>
            <a:r>
              <a:rPr lang="zh-CN" altLang="en-US" dirty="0"/>
              <a:t>本地安装</a:t>
            </a:r>
            <a:endParaRPr lang="en-US" altLang="zh-CN" dirty="0"/>
          </a:p>
          <a:p>
            <a:pPr lvl="1"/>
            <a:r>
              <a:rPr lang="en-US" altLang="zh-CN" dirty="0"/>
              <a:t>X=Y!=Z </a:t>
            </a:r>
            <a:r>
              <a:rPr lang="zh-CN" altLang="en-US" dirty="0"/>
              <a:t>交叉编译</a:t>
            </a:r>
            <a:endParaRPr lang="en-US" altLang="zh-CN" dirty="0"/>
          </a:p>
          <a:p>
            <a:pPr lvl="1"/>
            <a:r>
              <a:rPr lang="en-US" altLang="zh-CN" dirty="0"/>
              <a:t>X!=Y!=Z Canadian</a:t>
            </a:r>
            <a:r>
              <a:rPr lang="zh-CN" altLang="en-US" dirty="0"/>
              <a:t>交叉编译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002412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总体架构</a:t>
            </a:r>
            <a:endParaRPr lang="en-US" altLang="zh-CN" sz="2800" dirty="0"/>
          </a:p>
          <a:p>
            <a:r>
              <a:rPr lang="zh-CN" altLang="en-US" sz="2800" dirty="0"/>
              <a:t>中间表示</a:t>
            </a:r>
            <a:endParaRPr lang="en-US" altLang="zh-CN" sz="2800" dirty="0"/>
          </a:p>
          <a:p>
            <a:r>
              <a:rPr lang="zh-CN" altLang="en-US" sz="2800" dirty="0"/>
              <a:t>代码生成</a:t>
            </a:r>
            <a:endParaRPr lang="en-US" altLang="zh-CN" sz="2800" dirty="0"/>
          </a:p>
          <a:p>
            <a:r>
              <a:rPr lang="zh-CN" altLang="en-US" sz="2800" dirty="0"/>
              <a:t>可移植性</a:t>
            </a:r>
            <a:r>
              <a:rPr lang="en-US" altLang="zh-CN" sz="2800" dirty="0"/>
              <a:t>(</a:t>
            </a:r>
            <a:r>
              <a:rPr lang="en-US" altLang="zh-CN" sz="2800" dirty="0" err="1"/>
              <a:t>Retargetability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主要优化</a:t>
            </a:r>
            <a:endParaRPr lang="en-US" altLang="zh-CN" sz="2800" dirty="0"/>
          </a:p>
          <a:p>
            <a:r>
              <a:rPr lang="en-US" altLang="zh-CN" sz="2800" dirty="0"/>
              <a:t>GCC</a:t>
            </a:r>
            <a:r>
              <a:rPr lang="zh-CN" altLang="en-US" sz="2800" dirty="0"/>
              <a:t>的安装</a:t>
            </a:r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91668667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GCC</a:t>
            </a:r>
            <a:r>
              <a:rPr lang="zh-CN" altLang="en-US" dirty="0"/>
              <a:t>的安装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5038" t="42999" r="35825" b="22001"/>
          <a:stretch/>
        </p:blipFill>
        <p:spPr>
          <a:xfrm>
            <a:off x="1475656" y="1676399"/>
            <a:ext cx="6264696" cy="42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78847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492896"/>
            <a:ext cx="7543800" cy="914400"/>
          </a:xfrm>
        </p:spPr>
        <p:txBody>
          <a:bodyPr/>
          <a:lstStyle/>
          <a:p>
            <a:r>
              <a:rPr lang="en-US" altLang="zh-CN" dirty="0"/>
              <a:t>Open64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507201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676400"/>
            <a:ext cx="8640960" cy="4495800"/>
          </a:xfrm>
        </p:spPr>
        <p:txBody>
          <a:bodyPr/>
          <a:lstStyle/>
          <a:p>
            <a:r>
              <a:rPr lang="zh-CN" altLang="en-US" dirty="0"/>
              <a:t>最初由</a:t>
            </a:r>
            <a:r>
              <a:rPr lang="en-US" altLang="zh-CN" dirty="0"/>
              <a:t>SGI</a:t>
            </a:r>
            <a:r>
              <a:rPr lang="zh-CN" altLang="en-US" dirty="0"/>
              <a:t>以</a:t>
            </a:r>
            <a:r>
              <a:rPr lang="en-US" altLang="zh-CN" dirty="0"/>
              <a:t>Pro64</a:t>
            </a:r>
            <a:r>
              <a:rPr lang="zh-CN" altLang="en-US" dirty="0"/>
              <a:t>的名称发布</a:t>
            </a:r>
            <a:endParaRPr lang="en-US" altLang="zh-CN" dirty="0"/>
          </a:p>
          <a:p>
            <a:r>
              <a:rPr lang="en-US" altLang="zh-CN" dirty="0"/>
              <a:t>Intel</a:t>
            </a:r>
            <a:r>
              <a:rPr lang="zh-CN" altLang="en-US" dirty="0"/>
              <a:t>与</a:t>
            </a:r>
            <a:r>
              <a:rPr lang="en-US" altLang="zh-CN" dirty="0"/>
              <a:t>ICT</a:t>
            </a:r>
            <a:r>
              <a:rPr lang="zh-CN" altLang="en-US" dirty="0"/>
              <a:t>合作开发的安腾编译器</a:t>
            </a:r>
            <a:r>
              <a:rPr lang="en-US" altLang="zh-CN" dirty="0"/>
              <a:t>ORC</a:t>
            </a:r>
          </a:p>
          <a:p>
            <a:r>
              <a:rPr lang="en-US" altLang="zh-CN" dirty="0" err="1"/>
              <a:t>Pathscale</a:t>
            </a:r>
            <a:r>
              <a:rPr lang="zh-CN" altLang="en-US" dirty="0"/>
              <a:t>为</a:t>
            </a:r>
            <a:r>
              <a:rPr lang="en-US" altLang="zh-CN" dirty="0"/>
              <a:t>AMD</a:t>
            </a:r>
            <a:r>
              <a:rPr lang="zh-CN" altLang="en-US" dirty="0"/>
              <a:t>开发的编译器</a:t>
            </a:r>
            <a:r>
              <a:rPr lang="en-US" altLang="zh-CN" dirty="0"/>
              <a:t>Osprey</a:t>
            </a:r>
          </a:p>
          <a:p>
            <a:r>
              <a:rPr lang="zh-CN" altLang="en-US" dirty="0"/>
              <a:t>现在由</a:t>
            </a:r>
            <a:r>
              <a:rPr lang="en-US" altLang="zh-CN" dirty="0"/>
              <a:t>Delaware</a:t>
            </a:r>
            <a:r>
              <a:rPr lang="zh-CN" altLang="en-US" dirty="0"/>
              <a:t>大学维护，几个版本进行了合并，名称统一为</a:t>
            </a:r>
            <a:r>
              <a:rPr lang="en-US" altLang="zh-CN" dirty="0"/>
              <a:t>Open64</a:t>
            </a:r>
          </a:p>
          <a:p>
            <a:r>
              <a:rPr lang="en-US" altLang="zh-CN" dirty="0"/>
              <a:t>ICT</a:t>
            </a:r>
            <a:r>
              <a:rPr lang="zh-CN" altLang="en-US" dirty="0"/>
              <a:t>开发的龙芯编译器</a:t>
            </a:r>
            <a:endParaRPr lang="en-US" altLang="zh-CN" dirty="0"/>
          </a:p>
          <a:p>
            <a:r>
              <a:rPr lang="zh-CN" altLang="en-US" dirty="0"/>
              <a:t>江南所开发的神威编译器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支持的语言：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C++</a:t>
            </a:r>
            <a:r>
              <a:rPr lang="zh-CN" altLang="en-US" dirty="0"/>
              <a:t>，</a:t>
            </a:r>
            <a:r>
              <a:rPr lang="en-US" altLang="zh-CN" dirty="0"/>
              <a:t>Fortran90/95</a:t>
            </a:r>
          </a:p>
          <a:p>
            <a:r>
              <a:rPr lang="zh-CN" altLang="en-US" dirty="0"/>
              <a:t>支持的平台：</a:t>
            </a:r>
            <a:r>
              <a:rPr lang="en-US" altLang="zh-CN" dirty="0"/>
              <a:t>MIPS,X86-64,IA64, </a:t>
            </a:r>
            <a:r>
              <a:rPr lang="en-US" altLang="zh-CN" dirty="0" err="1"/>
              <a:t>Tensilica</a:t>
            </a:r>
            <a:r>
              <a:rPr lang="en-US" altLang="zh-CN" dirty="0"/>
              <a:t>, </a:t>
            </a:r>
            <a:r>
              <a:rPr lang="en-US" altLang="zh-CN" dirty="0" err="1"/>
              <a:t>Xscale</a:t>
            </a:r>
            <a:r>
              <a:rPr lang="en-US" altLang="zh-CN" dirty="0"/>
              <a:t>(ARM)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012971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4250" t="27600" r="35038" b="12200"/>
          <a:stretch/>
        </p:blipFill>
        <p:spPr>
          <a:xfrm>
            <a:off x="1403648" y="44624"/>
            <a:ext cx="6408712" cy="68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668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</a:t>
            </a:r>
            <a:r>
              <a:rPr lang="zh-CN" altLang="en-US" dirty="0"/>
              <a:t>设计思想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28800"/>
            <a:ext cx="7543800" cy="4543400"/>
          </a:xfrm>
        </p:spPr>
        <p:txBody>
          <a:bodyPr/>
          <a:lstStyle/>
          <a:p>
            <a:r>
              <a:rPr lang="en-US" altLang="zh-CN" dirty="0"/>
              <a:t>Very High WHIRL</a:t>
            </a:r>
          </a:p>
          <a:p>
            <a:pPr lvl="1"/>
            <a:r>
              <a:rPr lang="zh-CN" altLang="en-US" dirty="0"/>
              <a:t>维护高层语言的抽象信息</a:t>
            </a:r>
            <a:endParaRPr lang="en-US" altLang="zh-CN" dirty="0"/>
          </a:p>
          <a:p>
            <a:pPr lvl="1"/>
            <a:r>
              <a:rPr lang="zh-CN" altLang="en-US" dirty="0"/>
              <a:t>能够被</a:t>
            </a:r>
            <a:r>
              <a:rPr lang="en-US" altLang="zh-CN" dirty="0" err="1"/>
              <a:t>unparse</a:t>
            </a:r>
            <a:r>
              <a:rPr lang="zh-CN" altLang="en-US" dirty="0"/>
              <a:t>为</a:t>
            </a:r>
            <a:r>
              <a:rPr lang="en-US" altLang="zh-CN" dirty="0"/>
              <a:t>C/F90</a:t>
            </a:r>
            <a:r>
              <a:rPr lang="zh-CN" altLang="en-US" dirty="0"/>
              <a:t>源程序</a:t>
            </a:r>
            <a:endParaRPr lang="en-US" altLang="zh-CN" dirty="0"/>
          </a:p>
          <a:p>
            <a:pPr lvl="1"/>
            <a:r>
              <a:rPr lang="zh-CN" altLang="en-US" dirty="0"/>
              <a:t>只有在</a:t>
            </a:r>
            <a:r>
              <a:rPr lang="en-US" altLang="zh-CN" dirty="0"/>
              <a:t>VH WHIRL</a:t>
            </a:r>
            <a:r>
              <a:rPr lang="zh-CN" altLang="en-US" dirty="0"/>
              <a:t>中存在的语法</a:t>
            </a:r>
            <a:endParaRPr lang="en-US" altLang="zh-CN" dirty="0"/>
          </a:p>
          <a:p>
            <a:pPr lvl="2"/>
            <a:r>
              <a:rPr lang="zh-CN" altLang="en-US" dirty="0"/>
              <a:t>逗号操作符</a:t>
            </a:r>
            <a:endParaRPr lang="en-US" altLang="zh-CN" dirty="0"/>
          </a:p>
          <a:p>
            <a:pPr lvl="2"/>
            <a:r>
              <a:rPr lang="zh-CN" altLang="en-US" dirty="0"/>
              <a:t>嵌套函数调用</a:t>
            </a:r>
            <a:r>
              <a:rPr lang="en-US" altLang="zh-CN" dirty="0"/>
              <a:t>,e.g., f(g())</a:t>
            </a:r>
          </a:p>
          <a:p>
            <a:pPr lvl="2"/>
            <a:r>
              <a:rPr lang="en-US" altLang="zh-CN" dirty="0"/>
              <a:t>C</a:t>
            </a:r>
            <a:r>
              <a:rPr lang="zh-CN" altLang="en-US" dirty="0"/>
              <a:t>的选择操作符</a:t>
            </a:r>
            <a:r>
              <a:rPr lang="en-US" altLang="zh-CN" dirty="0"/>
              <a:t>(</a:t>
            </a:r>
            <a:r>
              <a:rPr lang="en-US" altLang="zh-CN" dirty="0" err="1"/>
              <a:t>a?b:c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F90</a:t>
            </a:r>
            <a:r>
              <a:rPr lang="zh-CN" altLang="en-US" dirty="0"/>
              <a:t>中的</a:t>
            </a:r>
            <a:r>
              <a:rPr lang="en-US" altLang="zh-CN" dirty="0" err="1"/>
              <a:t>arrsection</a:t>
            </a:r>
            <a:r>
              <a:rPr lang="zh-CN" altLang="en-US" dirty="0"/>
              <a:t>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625427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</a:t>
            </a:r>
            <a:r>
              <a:rPr lang="zh-CN" altLang="en-US" dirty="0"/>
              <a:t>设计思想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High WHIRL</a:t>
            </a:r>
          </a:p>
          <a:p>
            <a:pPr lvl="1"/>
            <a:r>
              <a:rPr lang="en-US" altLang="zh-CN" dirty="0"/>
              <a:t>IR</a:t>
            </a:r>
            <a:r>
              <a:rPr lang="zh-CN" altLang="en-US" dirty="0"/>
              <a:t>设计出于支持循环优化的目的</a:t>
            </a:r>
            <a:endParaRPr lang="en-US" altLang="zh-CN" dirty="0"/>
          </a:p>
          <a:p>
            <a:pPr lvl="1"/>
            <a:r>
              <a:rPr lang="zh-CN" altLang="en-US" dirty="0"/>
              <a:t>固定的控制流</a:t>
            </a:r>
            <a:endParaRPr lang="en-US" altLang="zh-CN" dirty="0"/>
          </a:p>
          <a:p>
            <a:pPr lvl="1"/>
            <a:r>
              <a:rPr lang="zh-CN" altLang="en-US" dirty="0"/>
              <a:t>关键的语法</a:t>
            </a:r>
            <a:endParaRPr lang="en-US" altLang="zh-CN" dirty="0"/>
          </a:p>
          <a:p>
            <a:pPr lvl="2"/>
            <a:r>
              <a:rPr lang="en-US" altLang="zh-CN" dirty="0"/>
              <a:t>ARRAY</a:t>
            </a:r>
          </a:p>
          <a:p>
            <a:pPr lvl="2"/>
            <a:r>
              <a:rPr lang="en-US" altLang="zh-CN" dirty="0"/>
              <a:t>DO</a:t>
            </a:r>
            <a:r>
              <a:rPr lang="zh-CN" altLang="en-US" dirty="0"/>
              <a:t>循环（</a:t>
            </a:r>
            <a:r>
              <a:rPr lang="en-US" altLang="zh-CN" dirty="0"/>
              <a:t>for</a:t>
            </a:r>
            <a:r>
              <a:rPr lang="zh-CN" altLang="en-US" dirty="0"/>
              <a:t>和</a:t>
            </a:r>
            <a:r>
              <a:rPr lang="en-US" altLang="zh-CN" dirty="0"/>
              <a:t>while</a:t>
            </a:r>
            <a:r>
              <a:rPr lang="zh-CN" altLang="en-US" dirty="0"/>
              <a:t>被归一化）</a:t>
            </a:r>
            <a:endParaRPr lang="en-US" altLang="zh-CN" dirty="0"/>
          </a:p>
          <a:p>
            <a:pPr lvl="2"/>
            <a:r>
              <a:rPr lang="en-US" altLang="zh-CN" dirty="0"/>
              <a:t>IF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2"/>
            <a:r>
              <a:rPr lang="en-US" altLang="zh-CN" dirty="0"/>
              <a:t>FORTRAN</a:t>
            </a:r>
            <a:r>
              <a:rPr lang="zh-CN" altLang="en-US" dirty="0"/>
              <a:t>的</a:t>
            </a:r>
            <a:r>
              <a:rPr lang="en-US" altLang="zh-CN" dirty="0"/>
              <a:t>I/O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1"/>
            <a:r>
              <a:rPr lang="en-US" altLang="zh-CN" dirty="0"/>
              <a:t>IPA, PREOPT, LNO</a:t>
            </a:r>
          </a:p>
          <a:p>
            <a:pPr lvl="1"/>
            <a:r>
              <a:rPr lang="zh-CN" altLang="en-US" dirty="0"/>
              <a:t>可以生成源语言</a:t>
            </a:r>
          </a:p>
        </p:txBody>
      </p:sp>
    </p:spTree>
    <p:extLst>
      <p:ext uri="{BB962C8B-B14F-4D97-AF65-F5344CB8AC3E}">
        <p14:creationId xmlns:p14="http://schemas.microsoft.com/office/powerpoint/2010/main" val="1996054288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</a:t>
            </a:r>
            <a:r>
              <a:rPr lang="zh-CN" altLang="en-US" dirty="0"/>
              <a:t>设计思想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412776"/>
            <a:ext cx="7543800" cy="4495800"/>
          </a:xfrm>
        </p:spPr>
        <p:txBody>
          <a:bodyPr/>
          <a:lstStyle/>
          <a:p>
            <a:r>
              <a:rPr lang="en-US" altLang="zh-CN" dirty="0"/>
              <a:t>Mid WHIRL</a:t>
            </a:r>
          </a:p>
          <a:p>
            <a:pPr lvl="1"/>
            <a:r>
              <a:rPr lang="zh-CN" altLang="en-US" dirty="0"/>
              <a:t>不再有数组、复数、位操作等</a:t>
            </a:r>
            <a:endParaRPr lang="en-US" altLang="zh-CN" dirty="0"/>
          </a:p>
          <a:p>
            <a:pPr lvl="1"/>
            <a:r>
              <a:rPr lang="zh-CN" altLang="en-US" dirty="0"/>
              <a:t>为并行区域生成显式的过程调用</a:t>
            </a:r>
            <a:endParaRPr lang="en-US" altLang="zh-CN" dirty="0"/>
          </a:p>
          <a:p>
            <a:pPr lvl="1"/>
            <a:r>
              <a:rPr lang="zh-CN" altLang="en-US" dirty="0"/>
              <a:t>控制流转换为显式跳转</a:t>
            </a:r>
            <a:endParaRPr lang="en-US" altLang="zh-CN" dirty="0"/>
          </a:p>
          <a:p>
            <a:pPr lvl="1"/>
            <a:r>
              <a:rPr lang="en-US" altLang="zh-CN" dirty="0"/>
              <a:t>WOPT</a:t>
            </a:r>
            <a:r>
              <a:rPr lang="zh-CN" altLang="en-US" dirty="0"/>
              <a:t>优化</a:t>
            </a:r>
            <a:endParaRPr lang="en-US" altLang="zh-CN" dirty="0"/>
          </a:p>
          <a:p>
            <a:r>
              <a:rPr lang="en-US" altLang="zh-CN" dirty="0"/>
              <a:t>Low WHIRL</a:t>
            </a:r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intrinsic</a:t>
            </a:r>
            <a:r>
              <a:rPr lang="zh-CN" altLang="en-US" dirty="0"/>
              <a:t>转换为</a:t>
            </a:r>
            <a:r>
              <a:rPr lang="en-US" altLang="zh-CN" dirty="0"/>
              <a:t>call</a:t>
            </a:r>
          </a:p>
          <a:p>
            <a:pPr lvl="1"/>
            <a:r>
              <a:rPr lang="zh-CN" altLang="en-US" dirty="0"/>
              <a:t>生成模拟</a:t>
            </a:r>
            <a:r>
              <a:rPr lang="en-US" altLang="zh-CN" dirty="0"/>
              <a:t>quad</a:t>
            </a:r>
            <a:r>
              <a:rPr lang="zh-CN" altLang="en-US" dirty="0"/>
              <a:t>操作的指令序列</a:t>
            </a:r>
            <a:endParaRPr lang="en-US" altLang="zh-CN" dirty="0"/>
          </a:p>
          <a:p>
            <a:pPr lvl="1"/>
            <a:r>
              <a:rPr lang="zh-CN" altLang="en-US" dirty="0"/>
              <a:t>暴露调用约定</a:t>
            </a:r>
            <a:endParaRPr lang="en-US" altLang="zh-CN" dirty="0"/>
          </a:p>
          <a:p>
            <a:r>
              <a:rPr lang="en-US" altLang="zh-CN" dirty="0"/>
              <a:t>Very Low WHIRL</a:t>
            </a:r>
          </a:p>
          <a:p>
            <a:pPr lvl="1"/>
            <a:r>
              <a:rPr lang="zh-CN" altLang="en-US" dirty="0"/>
              <a:t>与机器指令一一对应</a:t>
            </a:r>
          </a:p>
        </p:txBody>
      </p:sp>
    </p:spTree>
    <p:extLst>
      <p:ext uri="{BB962C8B-B14F-4D97-AF65-F5344CB8AC3E}">
        <p14:creationId xmlns:p14="http://schemas.microsoft.com/office/powerpoint/2010/main" val="32063251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708920"/>
            <a:ext cx="7543800" cy="914400"/>
          </a:xfrm>
        </p:spPr>
        <p:txBody>
          <a:bodyPr/>
          <a:lstStyle/>
          <a:p>
            <a:r>
              <a:rPr lang="zh-CN" altLang="en-US" dirty="0"/>
              <a:t>主要优化 </a:t>
            </a:r>
            <a:r>
              <a:rPr lang="en-US" altLang="zh-CN" dirty="0"/>
              <a:t>– </a:t>
            </a:r>
            <a:r>
              <a:rPr lang="zh-CN" altLang="en-US" dirty="0"/>
              <a:t>数据结构布局</a:t>
            </a:r>
          </a:p>
        </p:txBody>
      </p:sp>
    </p:spTree>
    <p:extLst>
      <p:ext uri="{BB962C8B-B14F-4D97-AF65-F5344CB8AC3E}">
        <p14:creationId xmlns:p14="http://schemas.microsoft.com/office/powerpoint/2010/main" val="2092005117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主要优化 </a:t>
            </a:r>
            <a:r>
              <a:rPr lang="en-US" altLang="zh-CN" dirty="0"/>
              <a:t>– </a:t>
            </a:r>
            <a:r>
              <a:rPr lang="zh-CN" altLang="en-US" dirty="0"/>
              <a:t>数据结构布局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38200" y="1281707"/>
            <a:ext cx="3952875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5760" tIns="48240" rIns="95760" bIns="48240" numCol="1" anchor="t" anchorCtr="0" compatLnSpc="1">
            <a:prstTxWarp prst="textNoShape">
              <a:avLst/>
            </a:prstTxWarp>
          </a:bodyPr>
          <a:lstStyle>
            <a:lvl1pPr marL="234950" indent="-234950" algn="l" defTabSz="457200" rtl="0" eaLnBrk="0" fontAlgn="base" hangingPunct="0">
              <a:lnSpc>
                <a:spcPct val="1390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Char char=""/>
              <a:defRPr sz="2800">
                <a:solidFill>
                  <a:srgbClr val="4A4270"/>
                </a:solidFill>
                <a:latin typeface="+mn-lt"/>
                <a:ea typeface="+mn-ea"/>
                <a:cs typeface="+mn-cs"/>
              </a:defRPr>
            </a:lvl1pPr>
            <a:lvl2pPr marL="484188" indent="-247650" algn="l" defTabSz="457200" rtl="0" eaLnBrk="0" fontAlgn="base" hangingPunct="0">
              <a:lnSpc>
                <a:spcPct val="139000"/>
              </a:lnSpc>
              <a:spcBef>
                <a:spcPts val="875"/>
              </a:spcBef>
              <a:spcAft>
                <a:spcPct val="0"/>
              </a:spcAft>
              <a:buClr>
                <a:srgbClr val="4A4270"/>
              </a:buClr>
              <a:buSzPct val="40000"/>
              <a:buFont typeface="Webdings" panose="05030102010509060703" pitchFamily="18" charset="2"/>
              <a:buChar char=""/>
              <a:defRPr sz="2400">
                <a:solidFill>
                  <a:srgbClr val="4A4270"/>
                </a:solidFill>
                <a:latin typeface="+mn-lt"/>
              </a:defRPr>
            </a:lvl2pPr>
            <a:lvl3pPr marL="808038" indent="-163513" algn="l" defTabSz="457200" rtl="0" eaLnBrk="0" fontAlgn="base" hangingPunct="0">
              <a:lnSpc>
                <a:spcPct val="139000"/>
              </a:lnSpc>
              <a:spcBef>
                <a:spcPts val="675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Arial" panose="020B0604020202020204" pitchFamily="34" charset="0"/>
              <a:buChar char="–"/>
              <a:defRPr sz="2000">
                <a:solidFill>
                  <a:srgbClr val="4A4270"/>
                </a:solidFill>
                <a:latin typeface="+mn-lt"/>
              </a:defRPr>
            </a:lvl3pPr>
            <a:lvl4pPr marL="1017588" indent="114300" algn="l" defTabSz="457200" rtl="0" eaLnBrk="0" fontAlgn="base" hangingPunct="0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panose="020B0604020202020204" pitchFamily="34" charset="0"/>
              <a:buChar char="-"/>
              <a:defRPr sz="1800">
                <a:solidFill>
                  <a:srgbClr val="4A4270"/>
                </a:solidFill>
                <a:latin typeface="+mn-lt"/>
              </a:defRPr>
            </a:lvl4pPr>
            <a:lvl5pPr marL="1314450" indent="168275" algn="l" defTabSz="457200" rtl="0" eaLnBrk="0" fontAlgn="base" hangingPunct="0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panose="020B0604020202020204" pitchFamily="34" charset="0"/>
              <a:buChar char="»"/>
              <a:defRPr sz="1800">
                <a:solidFill>
                  <a:srgbClr val="4A4270"/>
                </a:solidFill>
                <a:latin typeface="+mn-lt"/>
              </a:defRPr>
            </a:lvl5pPr>
            <a:lvl6pPr marL="1771650" indent="168275" algn="l" defTabSz="457200" rtl="0" eaLnBrk="1" fontAlgn="base" hangingPunct="1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charset="0"/>
              <a:buChar char="»"/>
              <a:defRPr sz="1800">
                <a:solidFill>
                  <a:srgbClr val="4A4270"/>
                </a:solidFill>
                <a:latin typeface="+mn-lt"/>
              </a:defRPr>
            </a:lvl6pPr>
            <a:lvl7pPr marL="2228850" indent="168275" algn="l" defTabSz="457200" rtl="0" eaLnBrk="1" fontAlgn="base" hangingPunct="1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charset="0"/>
              <a:buChar char="»"/>
              <a:defRPr sz="1800">
                <a:solidFill>
                  <a:srgbClr val="4A4270"/>
                </a:solidFill>
                <a:latin typeface="+mn-lt"/>
              </a:defRPr>
            </a:lvl7pPr>
            <a:lvl8pPr marL="2686050" indent="168275" algn="l" defTabSz="457200" rtl="0" eaLnBrk="1" fontAlgn="base" hangingPunct="1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charset="0"/>
              <a:buChar char="»"/>
              <a:defRPr sz="1800">
                <a:solidFill>
                  <a:srgbClr val="4A4270"/>
                </a:solidFill>
                <a:latin typeface="+mn-lt"/>
              </a:defRPr>
            </a:lvl8pPr>
            <a:lvl9pPr marL="3143250" indent="168275" algn="l" defTabSz="457200" rtl="0" eaLnBrk="1" fontAlgn="base" hangingPunct="1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charset="0"/>
              <a:buChar char="»"/>
              <a:defRPr sz="1800">
                <a:solidFill>
                  <a:srgbClr val="4A4270"/>
                </a:solidFill>
                <a:latin typeface="+mn-lt"/>
              </a:defRPr>
            </a:lvl9pPr>
          </a:lstStyle>
          <a:p>
            <a:pPr marL="234950" marR="0" lvl="0" indent="-234950" algn="l" defTabSz="457200" rtl="0" eaLnBrk="0" fontAlgn="base" latinLnBrk="0" hangingPunct="0">
              <a:lnSpc>
                <a:spcPct val="1390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Char char="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4A42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Structure splitting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066800" y="2133600"/>
            <a:ext cx="3048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60" tIns="48240" rIns="95760" bIns="48240"/>
          <a:lstStyle>
            <a:lvl1pPr marL="234950" indent="-23495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struct </a:t>
            </a:r>
            <a:r>
              <a:rPr lang="en-US" altLang="zh-CN" sz="1800" dirty="0" err="1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struct_A</a:t>
            </a:r>
            <a:endParaRPr lang="en-US" altLang="zh-CN" sz="1800" dirty="0">
              <a:solidFill>
                <a:srgbClr val="4A4270"/>
              </a:solidFill>
              <a:latin typeface="Arial" panose="020B0604020202020204" pitchFamily="34" charset="0"/>
              <a:ea typeface="+mn-ea"/>
            </a:endParaRPr>
          </a:p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{</a:t>
            </a:r>
          </a:p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double d1;</a:t>
            </a:r>
          </a:p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double d2;</a:t>
            </a:r>
          </a:p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</a:t>
            </a:r>
            <a:r>
              <a:rPr lang="en-US" altLang="zh-CN" sz="1800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;</a:t>
            </a:r>
          </a:p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float f;</a:t>
            </a:r>
          </a:p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long </a:t>
            </a:r>
            <a:r>
              <a:rPr lang="en-US" altLang="zh-CN" sz="1800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long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 l;</a:t>
            </a:r>
          </a:p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char c;</a:t>
            </a:r>
          </a:p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</a:t>
            </a:r>
            <a:r>
              <a:rPr lang="en-US" altLang="zh-CN" sz="1800" dirty="0">
                <a:solidFill>
                  <a:srgbClr val="2E8482"/>
                </a:solidFill>
                <a:latin typeface="Arial" panose="020B0604020202020204" pitchFamily="34" charset="0"/>
                <a:ea typeface="+mn-ea"/>
              </a:rPr>
              <a:t>struct </a:t>
            </a:r>
            <a:r>
              <a:rPr lang="en-US" altLang="zh-CN" sz="1800" dirty="0" err="1">
                <a:solidFill>
                  <a:srgbClr val="2E8482"/>
                </a:solidFill>
                <a:latin typeface="Arial" panose="020B0604020202020204" pitchFamily="34" charset="0"/>
                <a:ea typeface="+mn-ea"/>
              </a:rPr>
              <a:t>struct_A</a:t>
            </a:r>
            <a:r>
              <a:rPr lang="en-US" altLang="zh-CN" sz="1800" dirty="0">
                <a:solidFill>
                  <a:srgbClr val="2E8482"/>
                </a:solidFill>
                <a:latin typeface="Arial" panose="020B0604020202020204" pitchFamily="34" charset="0"/>
                <a:ea typeface="+mn-ea"/>
              </a:rPr>
              <a:t> * next;</a:t>
            </a:r>
          </a:p>
          <a:p>
            <a:pPr defTabSz="457200" eaLnBrk="1" hangingPunct="1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8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};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99112" y="1628800"/>
            <a:ext cx="35052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5760" tIns="48240" rIns="95760" bIns="48240" numCol="1" anchor="t" anchorCtr="0" compatLnSpc="1">
            <a:prstTxWarp prst="textNoShape">
              <a:avLst/>
            </a:prstTxWarp>
          </a:bodyPr>
          <a:lstStyle>
            <a:lvl1pPr marL="234950" indent="-234950" algn="l" defTabSz="457200" rtl="0" eaLnBrk="0" fontAlgn="base" hangingPunct="0">
              <a:lnSpc>
                <a:spcPct val="1390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Char char=""/>
              <a:defRPr sz="2400">
                <a:solidFill>
                  <a:srgbClr val="4A4270"/>
                </a:solidFill>
                <a:latin typeface="+mn-lt"/>
                <a:ea typeface="+mn-ea"/>
                <a:cs typeface="+mn-cs"/>
              </a:defRPr>
            </a:lvl1pPr>
            <a:lvl2pPr marL="484188" indent="-247650" algn="l" defTabSz="457200" rtl="0" eaLnBrk="0" fontAlgn="base" hangingPunct="0">
              <a:lnSpc>
                <a:spcPct val="139000"/>
              </a:lnSpc>
              <a:spcBef>
                <a:spcPts val="875"/>
              </a:spcBef>
              <a:spcAft>
                <a:spcPct val="0"/>
              </a:spcAft>
              <a:buClr>
                <a:srgbClr val="4A4270"/>
              </a:buClr>
              <a:buSzPct val="40000"/>
              <a:buFont typeface="Webdings" panose="05030102010509060703" pitchFamily="18" charset="2"/>
              <a:buChar char=""/>
              <a:defRPr sz="2000">
                <a:solidFill>
                  <a:srgbClr val="4A4270"/>
                </a:solidFill>
                <a:latin typeface="+mn-lt"/>
              </a:defRPr>
            </a:lvl2pPr>
            <a:lvl3pPr marL="808038" indent="-163513" algn="l" defTabSz="457200" rtl="0" eaLnBrk="0" fontAlgn="base" hangingPunct="0">
              <a:lnSpc>
                <a:spcPct val="139000"/>
              </a:lnSpc>
              <a:spcBef>
                <a:spcPts val="675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Arial" panose="020B0604020202020204" pitchFamily="34" charset="0"/>
              <a:buChar char="–"/>
              <a:defRPr sz="2400">
                <a:solidFill>
                  <a:srgbClr val="4A4270"/>
                </a:solidFill>
                <a:latin typeface="+mn-lt"/>
              </a:defRPr>
            </a:lvl3pPr>
            <a:lvl4pPr marL="1017588" indent="114300" algn="l" defTabSz="457200" rtl="0" eaLnBrk="0" fontAlgn="base" hangingPunct="0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rgbClr val="4A4270"/>
                </a:solidFill>
                <a:latin typeface="+mn-lt"/>
              </a:defRPr>
            </a:lvl4pPr>
            <a:lvl5pPr marL="1314450" indent="168275" algn="l" defTabSz="457200" rtl="0" eaLnBrk="0" fontAlgn="base" hangingPunct="0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4A4270"/>
                </a:solidFill>
                <a:latin typeface="+mn-lt"/>
              </a:defRPr>
            </a:lvl5pPr>
            <a:lvl6pPr marL="1771650" indent="168275" algn="l" defTabSz="457200" rtl="0" eaLnBrk="1" fontAlgn="base" hangingPunct="1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charset="0"/>
              <a:buChar char="»"/>
              <a:defRPr>
                <a:solidFill>
                  <a:srgbClr val="4A4270"/>
                </a:solidFill>
                <a:latin typeface="+mn-lt"/>
              </a:defRPr>
            </a:lvl6pPr>
            <a:lvl7pPr marL="2228850" indent="168275" algn="l" defTabSz="457200" rtl="0" eaLnBrk="1" fontAlgn="base" hangingPunct="1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charset="0"/>
              <a:buChar char="»"/>
              <a:defRPr>
                <a:solidFill>
                  <a:srgbClr val="4A4270"/>
                </a:solidFill>
                <a:latin typeface="+mn-lt"/>
              </a:defRPr>
            </a:lvl7pPr>
            <a:lvl8pPr marL="2686050" indent="168275" algn="l" defTabSz="457200" rtl="0" eaLnBrk="1" fontAlgn="base" hangingPunct="1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charset="0"/>
              <a:buChar char="»"/>
              <a:defRPr>
                <a:solidFill>
                  <a:srgbClr val="4A4270"/>
                </a:solidFill>
                <a:latin typeface="+mn-lt"/>
              </a:defRPr>
            </a:lvl8pPr>
            <a:lvl9pPr marL="3143250" indent="168275" algn="l" defTabSz="457200" rtl="0" eaLnBrk="1" fontAlgn="base" hangingPunct="1">
              <a:lnSpc>
                <a:spcPct val="139000"/>
              </a:lnSpc>
              <a:spcBef>
                <a:spcPts val="1125"/>
              </a:spcBef>
              <a:spcAft>
                <a:spcPct val="0"/>
              </a:spcAft>
              <a:buClr>
                <a:srgbClr val="4A4270"/>
              </a:buClr>
              <a:buSzPct val="100000"/>
              <a:buFont typeface="Arial" charset="0"/>
              <a:buChar char="»"/>
              <a:defRPr>
                <a:solidFill>
                  <a:srgbClr val="4A4270"/>
                </a:solidFill>
                <a:latin typeface="+mn-lt"/>
              </a:defRPr>
            </a:lvl9pPr>
          </a:lstStyle>
          <a:p>
            <a:pPr marL="234950" marR="0" lvl="0" indent="-234950" algn="l" defTabSz="457200" rtl="0" eaLnBrk="1" fontAlgn="base" latinLnBrk="0" hangingPunct="1">
              <a:lnSpc>
                <a:spcPts val="14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4A42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struct new_struct_A</a:t>
            </a:r>
          </a:p>
          <a:p>
            <a:pPr marL="234950" marR="0" lvl="0" indent="-234950" algn="l" defTabSz="457200" rtl="0" eaLnBrk="1" fontAlgn="base" latinLnBrk="0" hangingPunct="1">
              <a:lnSpc>
                <a:spcPts val="14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4A42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{</a:t>
            </a:r>
          </a:p>
          <a:p>
            <a:pPr marL="234950" marR="0" lvl="0" indent="-234950" algn="l" defTabSz="457200" rtl="0" eaLnBrk="1" fontAlgn="base" latinLnBrk="0" hangingPunct="1">
              <a:lnSpc>
                <a:spcPts val="14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double d1;</a:t>
            </a:r>
          </a:p>
          <a:p>
            <a:pPr marL="234950" marR="0" lvl="0" indent="-234950" algn="l" defTabSz="457200" rtl="0" eaLnBrk="1" fontAlgn="base" latinLnBrk="0" hangingPunct="1">
              <a:lnSpc>
                <a:spcPts val="14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int i;</a:t>
            </a:r>
          </a:p>
          <a:p>
            <a:pPr marL="234950" marR="0" lvl="0" indent="-234950" algn="l" defTabSz="457200" rtl="0" eaLnBrk="1" fontAlgn="base" latinLnBrk="0" hangingPunct="1">
              <a:lnSpc>
                <a:spcPts val="14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long long l;</a:t>
            </a:r>
          </a:p>
          <a:p>
            <a:pPr marL="234950" marR="0" lvl="0" indent="-234950" algn="l" defTabSz="457200" rtl="0" eaLnBrk="1" fontAlgn="base" latinLnBrk="0" hangingPunct="1">
              <a:lnSpc>
                <a:spcPts val="14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4A42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struct new_struct_A * next;</a:t>
            </a:r>
          </a:p>
          <a:p>
            <a:pPr marL="234950" marR="0" lvl="0" indent="-234950" algn="l" defTabSz="457200" rtl="0" eaLnBrk="1" fontAlgn="base" latinLnBrk="0" hangingPunct="1">
              <a:lnSpc>
                <a:spcPts val="14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4A42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struct cold_sub_struct_A * p;</a:t>
            </a:r>
          </a:p>
          <a:p>
            <a:pPr marL="234950" marR="0" lvl="0" indent="-234950" algn="l" defTabSz="457200" rtl="0" eaLnBrk="1" fontAlgn="base" latinLnBrk="0" hangingPunct="1">
              <a:lnSpc>
                <a:spcPts val="1400"/>
              </a:lnSpc>
              <a:spcBef>
                <a:spcPts val="1050"/>
              </a:spcBef>
              <a:spcAft>
                <a:spcPct val="0"/>
              </a:spcAft>
              <a:buClr>
                <a:srgbClr val="4A4270"/>
              </a:buClr>
              <a:buSzPct val="55000"/>
              <a:buFont typeface="Webdings" panose="05030102010509060703" pitchFamily="18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4A42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};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4A42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922912" y="4372000"/>
            <a:ext cx="3048000" cy="2057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5760" tIns="48240" rIns="95760" bIns="48240"/>
          <a:lstStyle/>
          <a:p>
            <a:pPr marL="234950" indent="-234950" defTabSz="457200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itchFamily="18" charset="2"/>
              <a:buNone/>
              <a:defRPr/>
            </a:pPr>
            <a:r>
              <a:rPr lang="en-US" sz="1800" kern="0" dirty="0">
                <a:solidFill>
                  <a:srgbClr val="4A4270"/>
                </a:solidFill>
                <a:latin typeface="Arial"/>
                <a:ea typeface="+mn-ea"/>
                <a:cs typeface="Arial" panose="020B0604020202020204" pitchFamily="34" charset="0"/>
              </a:rPr>
              <a:t>struct cold_sub_struct_A</a:t>
            </a:r>
          </a:p>
          <a:p>
            <a:pPr marL="234950" indent="-234950" defTabSz="457200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itchFamily="18" charset="2"/>
              <a:buNone/>
              <a:defRPr/>
            </a:pPr>
            <a:r>
              <a:rPr lang="en-US" sz="1800" kern="0" dirty="0">
                <a:solidFill>
                  <a:srgbClr val="4A4270"/>
                </a:solidFill>
                <a:latin typeface="Arial"/>
                <a:ea typeface="+mn-ea"/>
                <a:cs typeface="Arial" panose="020B0604020202020204" pitchFamily="34" charset="0"/>
              </a:rPr>
              <a:t>{</a:t>
            </a:r>
          </a:p>
          <a:p>
            <a:pPr marL="234950" indent="-234950" defTabSz="457200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itchFamily="18" charset="2"/>
              <a:buNone/>
              <a:defRPr/>
            </a:pPr>
            <a:r>
              <a:rPr lang="en-US" sz="1800" kern="0" dirty="0">
                <a:solidFill>
                  <a:srgbClr val="4A4270"/>
                </a:solidFill>
                <a:latin typeface="Arial"/>
                <a:ea typeface="+mn-ea"/>
                <a:cs typeface="Arial" panose="020B0604020202020204" pitchFamily="34" charset="0"/>
              </a:rPr>
              <a:t>  double d2;</a:t>
            </a:r>
          </a:p>
          <a:p>
            <a:pPr marL="234950" indent="-234950" defTabSz="457200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itchFamily="18" charset="2"/>
              <a:buNone/>
              <a:defRPr/>
            </a:pPr>
            <a:r>
              <a:rPr lang="en-US" sz="1800" kern="0" dirty="0">
                <a:solidFill>
                  <a:srgbClr val="4A4270"/>
                </a:solidFill>
                <a:latin typeface="Arial"/>
                <a:ea typeface="+mn-ea"/>
                <a:cs typeface="Arial" panose="020B0604020202020204" pitchFamily="34" charset="0"/>
              </a:rPr>
              <a:t>  float f;</a:t>
            </a:r>
          </a:p>
          <a:p>
            <a:pPr marL="234950" indent="-234950" defTabSz="457200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itchFamily="18" charset="2"/>
              <a:buNone/>
              <a:defRPr/>
            </a:pPr>
            <a:r>
              <a:rPr lang="en-US" sz="1800" kern="0" dirty="0">
                <a:solidFill>
                  <a:srgbClr val="4A4270"/>
                </a:solidFill>
                <a:latin typeface="Arial"/>
                <a:ea typeface="+mn-ea"/>
                <a:cs typeface="Arial" panose="020B0604020202020204" pitchFamily="34" charset="0"/>
              </a:rPr>
              <a:t>  char c;</a:t>
            </a:r>
          </a:p>
          <a:p>
            <a:pPr marL="234950" indent="-234950" defTabSz="457200">
              <a:lnSpc>
                <a:spcPts val="1400"/>
              </a:lnSpc>
              <a:spcBef>
                <a:spcPts val="1050"/>
              </a:spcBef>
              <a:buClr>
                <a:srgbClr val="4A4270"/>
              </a:buClr>
              <a:buSzPct val="55000"/>
              <a:buFont typeface="Webdings" pitchFamily="18" charset="2"/>
              <a:buNone/>
              <a:defRPr/>
            </a:pPr>
            <a:r>
              <a:rPr lang="en-US" sz="1800" kern="0" dirty="0">
                <a:solidFill>
                  <a:srgbClr val="4A4270"/>
                </a:solidFill>
                <a:latin typeface="Arial"/>
                <a:ea typeface="+mn-ea"/>
                <a:cs typeface="Arial" panose="020B0604020202020204" pitchFamily="34" charset="0"/>
              </a:rPr>
              <a:t>};</a:t>
            </a:r>
          </a:p>
        </p:txBody>
      </p:sp>
      <p:cxnSp>
        <p:nvCxnSpPr>
          <p:cNvPr id="14" name="Straight Arrow Connector 9"/>
          <p:cNvCxnSpPr>
            <a:cxnSpLocks noChangeShapeType="1"/>
          </p:cNvCxnSpPr>
          <p:nvPr/>
        </p:nvCxnSpPr>
        <p:spPr bwMode="auto">
          <a:xfrm>
            <a:off x="3779912" y="3457600"/>
            <a:ext cx="914400" cy="9144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3"/>
          <p:cNvCxnSpPr>
            <a:cxnSpLocks noChangeShapeType="1"/>
          </p:cNvCxnSpPr>
          <p:nvPr/>
        </p:nvCxnSpPr>
        <p:spPr bwMode="auto">
          <a:xfrm flipV="1">
            <a:off x="3779912" y="2390800"/>
            <a:ext cx="990600" cy="8382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6404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主要优化 </a:t>
            </a:r>
            <a:r>
              <a:rPr lang="en-US" altLang="zh-CN" dirty="0"/>
              <a:t>– </a:t>
            </a:r>
            <a:r>
              <a:rPr lang="zh-CN" altLang="en-US" dirty="0"/>
              <a:t>数据结构布局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合法性分析</a:t>
            </a:r>
            <a:endParaRPr lang="en-US" altLang="zh-CN" dirty="0"/>
          </a:p>
          <a:p>
            <a:pPr lvl="1"/>
            <a:r>
              <a:rPr lang="zh-CN" altLang="en-US" dirty="0"/>
              <a:t>类型传播所带来的合法性问题 </a:t>
            </a:r>
            <a:r>
              <a:rPr lang="en-US" altLang="zh-CN" dirty="0"/>
              <a:t>– point-to-T</a:t>
            </a:r>
            <a:r>
              <a:rPr lang="zh-CN" altLang="en-US" dirty="0"/>
              <a:t>意味着对</a:t>
            </a:r>
            <a:r>
              <a:rPr lang="en-US" altLang="zh-CN" dirty="0"/>
              <a:t>T</a:t>
            </a:r>
            <a:r>
              <a:rPr lang="zh-CN" altLang="en-US" dirty="0"/>
              <a:t>进行布局优化是不安全的</a:t>
            </a:r>
            <a:endParaRPr lang="en-US" altLang="zh-CN" dirty="0"/>
          </a:p>
          <a:p>
            <a:pPr lvl="1"/>
            <a:r>
              <a:rPr lang="zh-CN" altLang="en-US" dirty="0"/>
              <a:t>是否存在结构体中的某个域被取地址</a:t>
            </a:r>
            <a:endParaRPr lang="en-US" altLang="zh-CN" dirty="0"/>
          </a:p>
          <a:p>
            <a:pPr lvl="1"/>
            <a:r>
              <a:rPr lang="zh-CN" altLang="en-US" dirty="0"/>
              <a:t>类型是否逃逸</a:t>
            </a:r>
            <a:endParaRPr lang="en-US" altLang="zh-CN" dirty="0"/>
          </a:p>
          <a:p>
            <a:pPr lvl="1"/>
            <a:r>
              <a:rPr lang="zh-CN" altLang="en-US" dirty="0"/>
              <a:t>该类型是否作为参数或返回值使用 </a:t>
            </a:r>
            <a:r>
              <a:rPr lang="en-US" altLang="zh-CN" dirty="0"/>
              <a:t>– </a:t>
            </a:r>
            <a:r>
              <a:rPr lang="zh-CN" altLang="en-US" dirty="0"/>
              <a:t>需要修改函数原型</a:t>
            </a:r>
            <a:endParaRPr lang="en-US" altLang="zh-CN" dirty="0"/>
          </a:p>
          <a:p>
            <a:pPr lvl="1"/>
            <a:r>
              <a:rPr lang="zh-CN" altLang="en-US" dirty="0"/>
              <a:t>对齐的限制条件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IPA</a:t>
            </a:r>
            <a:r>
              <a:rPr lang="zh-CN" altLang="en-US" dirty="0"/>
              <a:t>时进行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82508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0076" t="37400" r="27163" b="23401"/>
          <a:stretch/>
        </p:blipFill>
        <p:spPr>
          <a:xfrm>
            <a:off x="683568" y="1772816"/>
            <a:ext cx="7742082" cy="32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03290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主要优化 </a:t>
            </a:r>
            <a:r>
              <a:rPr lang="en-US" altLang="zh-CN" dirty="0"/>
              <a:t>– </a:t>
            </a:r>
            <a:r>
              <a:rPr lang="zh-CN" altLang="en-US" dirty="0"/>
              <a:t>数据结构布局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收益分析</a:t>
            </a:r>
            <a:endParaRPr lang="en-US" altLang="zh-CN" dirty="0"/>
          </a:p>
          <a:p>
            <a:pPr lvl="1"/>
            <a:r>
              <a:rPr lang="zh-CN" altLang="en-US" dirty="0"/>
              <a:t>热度</a:t>
            </a:r>
            <a:endParaRPr lang="en-US" altLang="zh-CN" dirty="0"/>
          </a:p>
          <a:p>
            <a:pPr lvl="1"/>
            <a:r>
              <a:rPr lang="zh-CN" altLang="en-US" dirty="0"/>
              <a:t>亲和性</a:t>
            </a:r>
            <a:endParaRPr lang="en-US" altLang="zh-CN" dirty="0"/>
          </a:p>
          <a:p>
            <a:pPr lvl="1"/>
            <a:r>
              <a:rPr lang="zh-CN" altLang="en-US" dirty="0"/>
              <a:t>循环内的域访问模式</a:t>
            </a:r>
            <a:endParaRPr lang="en-US" altLang="zh-CN" dirty="0"/>
          </a:p>
          <a:p>
            <a:pPr lvl="1"/>
            <a:r>
              <a:rPr lang="zh-CN" altLang="en-US" dirty="0"/>
              <a:t>大小</a:t>
            </a:r>
          </a:p>
        </p:txBody>
      </p:sp>
    </p:spTree>
    <p:extLst>
      <p:ext uri="{BB962C8B-B14F-4D97-AF65-F5344CB8AC3E}">
        <p14:creationId xmlns:p14="http://schemas.microsoft.com/office/powerpoint/2010/main" val="2261182534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主要优化 </a:t>
            </a:r>
            <a:r>
              <a:rPr lang="en-US" altLang="zh-CN" dirty="0"/>
              <a:t>- </a:t>
            </a:r>
            <a:r>
              <a:rPr lang="zh-CN" altLang="en-US" dirty="0"/>
              <a:t>数据结构布局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7904" y="1676400"/>
            <a:ext cx="4750296" cy="4495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矩形: 圆角 4"/>
          <p:cNvSpPr/>
          <p:nvPr/>
        </p:nvSpPr>
        <p:spPr bwMode="auto">
          <a:xfrm>
            <a:off x="395536" y="1604392"/>
            <a:ext cx="1944216" cy="816496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类型信息总结</a:t>
            </a:r>
            <a:r>
              <a:rPr kumimoji="0" lang="en-US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(IPL)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/>
          <p:cNvSpPr/>
          <p:nvPr/>
        </p:nvSpPr>
        <p:spPr bwMode="auto">
          <a:xfrm>
            <a:off x="395536" y="2850232"/>
            <a:ext cx="1944216" cy="816496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符号表合并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(IPA)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395536" y="4052664"/>
            <a:ext cx="1944216" cy="816496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合法性及收益分析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(IPA)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 bwMode="auto">
          <a:xfrm>
            <a:off x="395536" y="5301208"/>
            <a:ext cx="1944216" cy="816496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程序变换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(IPA)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/>
          <p:cNvCxnSpPr>
            <a:stCxn id="5" idx="2"/>
            <a:endCxn id="6" idx="0"/>
          </p:cNvCxnSpPr>
          <p:nvPr/>
        </p:nvCxnSpPr>
        <p:spPr bwMode="auto">
          <a:xfrm>
            <a:off x="1367644" y="2420888"/>
            <a:ext cx="0" cy="4293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/>
          <p:nvPr/>
        </p:nvCxnSpPr>
        <p:spPr bwMode="auto">
          <a:xfrm>
            <a:off x="1372834" y="3656593"/>
            <a:ext cx="0" cy="4293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/>
          <p:nvPr/>
        </p:nvCxnSpPr>
        <p:spPr bwMode="auto">
          <a:xfrm>
            <a:off x="1367644" y="4869160"/>
            <a:ext cx="0" cy="4293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5" name="Content Placeholder 3"/>
          <p:cNvGraphicFramePr>
            <a:graphicFrameLocks/>
          </p:cNvGraphicFramePr>
          <p:nvPr>
            <p:extLst/>
          </p:nvPr>
        </p:nvGraphicFramePr>
        <p:xfrm>
          <a:off x="2398787" y="1755304"/>
          <a:ext cx="6715125" cy="2225676"/>
        </p:xfrm>
        <a:graphic>
          <a:graphicData uri="http://schemas.openxmlformats.org/drawingml/2006/table">
            <a:tbl>
              <a:tblPr/>
              <a:tblGrid>
                <a:gridCol w="111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BV</a:t>
                      </a:r>
                      <a:endParaRPr kumimoji="0" lang="en-US" sz="1800" b="1" i="0" u="none" strike="noStrike" cap="none" normalizeH="0" baseline="-2500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4"/>
          <p:cNvGraphicFramePr>
            <a:graphicFrameLocks noGrp="1"/>
          </p:cNvGraphicFramePr>
          <p:nvPr>
            <p:extLst/>
          </p:nvPr>
        </p:nvGraphicFramePr>
        <p:xfrm>
          <a:off x="2703587" y="4269904"/>
          <a:ext cx="6096000" cy="1482726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AG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AG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AG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6225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主要优化 </a:t>
            </a:r>
            <a:r>
              <a:rPr lang="en-US" altLang="zh-CN" dirty="0"/>
              <a:t>– </a:t>
            </a:r>
            <a:r>
              <a:rPr lang="zh-CN" altLang="en-US" dirty="0"/>
              <a:t>数据结构布局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1257" y="2276871"/>
            <a:ext cx="2819027" cy="3718891"/>
          </a:xfrm>
        </p:spPr>
        <p:txBody>
          <a:bodyPr/>
          <a:lstStyle/>
          <a:p>
            <a:r>
              <a:rPr lang="zh-CN" altLang="en-US" dirty="0"/>
              <a:t>定义新的类型</a:t>
            </a:r>
            <a:endParaRPr lang="en-US" altLang="zh-CN" dirty="0"/>
          </a:p>
          <a:p>
            <a:r>
              <a:rPr lang="zh-CN" altLang="en-US" dirty="0"/>
              <a:t>符号表中结构体定义更新</a:t>
            </a:r>
            <a:endParaRPr lang="en-US" altLang="zh-CN" dirty="0"/>
          </a:p>
          <a:p>
            <a:r>
              <a:rPr lang="zh-CN" altLang="en-US" dirty="0"/>
              <a:t>涉及域访问的语句</a:t>
            </a:r>
            <a:endParaRPr lang="en-US" altLang="zh-CN" dirty="0"/>
          </a:p>
          <a:p>
            <a:r>
              <a:rPr lang="zh-CN" altLang="en-US" dirty="0"/>
              <a:t>新的变量</a:t>
            </a:r>
            <a:endParaRPr lang="en-US" altLang="zh-CN" dirty="0"/>
          </a:p>
          <a:p>
            <a:r>
              <a:rPr lang="en-US" altLang="zh-CN" dirty="0"/>
              <a:t>Malloc</a:t>
            </a:r>
            <a:r>
              <a:rPr lang="zh-CN" altLang="en-US" dirty="0"/>
              <a:t>函数调用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11560" y="1766664"/>
            <a:ext cx="4419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60" tIns="48240" rIns="95760" bIns="48240"/>
          <a:lstStyle>
            <a:lvl1pPr marL="234950" indent="-23495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struct S                             struct T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{                                        {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// N fields                           // AG1 fields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struct T * p;                        // AG2 fields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// M fields                        };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 dirty="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};                                       // </a:t>
            </a:r>
            <a:r>
              <a:rPr lang="en-US" altLang="zh-CN" sz="1600" dirty="0">
                <a:solidFill>
                  <a:srgbClr val="AD052D"/>
                </a:solidFill>
                <a:latin typeface="Arial" panose="020B0604020202020204" pitchFamily="34" charset="0"/>
                <a:ea typeface="+mn-ea"/>
              </a:rPr>
              <a:t>peel T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11560" y="3976464"/>
            <a:ext cx="1600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60" tIns="48240" rIns="95760" bIns="48240"/>
          <a:lstStyle>
            <a:lvl1pPr marL="234950" indent="-23495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struct S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{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// N fields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struct T1 * p1;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struct T2 * p2;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// M fields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};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440360" y="4205064"/>
            <a:ext cx="3276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60" tIns="48240" rIns="95760" bIns="48240"/>
          <a:lstStyle>
            <a:lvl1pPr marL="234950" indent="-23495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struct T1                  struct T2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{                               {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  // AG1 fields             // AG2 fields</a:t>
            </a:r>
          </a:p>
          <a:p>
            <a:pPr defTabSz="457200" eaLnBrk="1" hangingPunct="1">
              <a:lnSpc>
                <a:spcPts val="1000"/>
              </a:lnSpc>
              <a:spcBef>
                <a:spcPts val="1100"/>
              </a:spcBef>
              <a:buClr>
                <a:srgbClr val="4A4270"/>
              </a:buClr>
              <a:buSzPct val="55000"/>
              <a:buFont typeface="Webdings" panose="05030102010509060703" pitchFamily="18" charset="2"/>
              <a:buNone/>
            </a:pPr>
            <a:r>
              <a:rPr lang="en-US" altLang="zh-CN" sz="1600">
                <a:solidFill>
                  <a:srgbClr val="4A4270"/>
                </a:solidFill>
                <a:latin typeface="Arial" panose="020B0604020202020204" pitchFamily="34" charset="0"/>
                <a:ea typeface="+mn-ea"/>
              </a:rPr>
              <a:t>};                              };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>
            <a:off x="878261" y="3555776"/>
            <a:ext cx="685800" cy="31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4" name="Straight Arrow Connector 15"/>
          <p:cNvCxnSpPr>
            <a:cxnSpLocks noChangeShapeType="1"/>
          </p:cNvCxnSpPr>
          <p:nvPr/>
        </p:nvCxnSpPr>
        <p:spPr bwMode="auto">
          <a:xfrm rot="5400000">
            <a:off x="2935660" y="3481164"/>
            <a:ext cx="762000" cy="5334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21"/>
          <p:cNvCxnSpPr>
            <a:cxnSpLocks noChangeShapeType="1"/>
          </p:cNvCxnSpPr>
          <p:nvPr/>
        </p:nvCxnSpPr>
        <p:spPr bwMode="auto">
          <a:xfrm rot="16200000" flipH="1">
            <a:off x="3735760" y="3443064"/>
            <a:ext cx="762000" cy="6096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9798734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主要优化</a:t>
            </a:r>
            <a:r>
              <a:rPr lang="en-US" altLang="zh-CN" dirty="0"/>
              <a:t>- </a:t>
            </a:r>
            <a:r>
              <a:rPr lang="zh-CN" altLang="en-US" dirty="0"/>
              <a:t>数据结构布局</a:t>
            </a:r>
          </a:p>
        </p:txBody>
      </p:sp>
      <p:graphicFrame>
        <p:nvGraphicFramePr>
          <p:cNvPr id="5" name="Group 61"/>
          <p:cNvGraphicFramePr>
            <a:graphicFrameLocks noGrp="1"/>
          </p:cNvGraphicFramePr>
          <p:nvPr>
            <p:extLst/>
          </p:nvPr>
        </p:nvGraphicFramePr>
        <p:xfrm>
          <a:off x="467544" y="1676400"/>
          <a:ext cx="8447857" cy="3581443"/>
        </p:xfrm>
        <a:graphic>
          <a:graphicData uri="http://schemas.openxmlformats.org/drawingml/2006/table">
            <a:tbl>
              <a:tblPr/>
              <a:tblGrid>
                <a:gridCol w="1448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82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513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Benchmarks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AMD Opteron™ (2.8GHz, 4GB, 1MB)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AMD Barcelona(2.0GHz, 8GB, 512KB)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Intel® EM64T(3.4GHz, 4GB, 1MB)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Intel® Core™(3.0 GHz, 4GB, 4MB)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SiCortex MIPS®(500MHz, 4GB, 256KB)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Geometric Mean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179.art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169%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66%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53%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45%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69.3%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181.mcf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35%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18.6%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462.libquantum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51%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69%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68.6%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Geometric Mean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70.2%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49.0%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36.3%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50.1%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27.9%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39000"/>
                        </a:lnSpc>
                        <a:spcBef>
                          <a:spcPts val="1050"/>
                        </a:spcBef>
                        <a:spcAft>
                          <a:spcPct val="0"/>
                        </a:spcAft>
                        <a:buClr>
                          <a:srgbClr val="4A4270"/>
                        </a:buClr>
                        <a:buSzPct val="55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44.6%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4A427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840383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708920"/>
            <a:ext cx="7543800" cy="914400"/>
          </a:xfrm>
        </p:spPr>
        <p:txBody>
          <a:bodyPr/>
          <a:lstStyle/>
          <a:p>
            <a:r>
              <a:rPr lang="zh-CN" altLang="en-US" dirty="0"/>
              <a:t>主要优化 </a:t>
            </a:r>
            <a:r>
              <a:rPr lang="en-US" altLang="zh-CN" dirty="0"/>
              <a:t>– </a:t>
            </a:r>
            <a:r>
              <a:rPr lang="zh-CN" altLang="en-US" dirty="0"/>
              <a:t>部分冗余删除</a:t>
            </a:r>
          </a:p>
        </p:txBody>
      </p:sp>
    </p:spTree>
    <p:extLst>
      <p:ext uri="{BB962C8B-B14F-4D97-AF65-F5344CB8AC3E}">
        <p14:creationId xmlns:p14="http://schemas.microsoft.com/office/powerpoint/2010/main" val="2397454243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部分冗余删除</a:t>
            </a:r>
          </a:p>
        </p:txBody>
      </p:sp>
      <p:sp>
        <p:nvSpPr>
          <p:cNvPr id="30" name="Line 19"/>
          <p:cNvSpPr>
            <a:spLocks noChangeShapeType="1"/>
          </p:cNvSpPr>
          <p:nvPr/>
        </p:nvSpPr>
        <p:spPr bwMode="auto">
          <a:xfrm>
            <a:off x="4231332" y="3496072"/>
            <a:ext cx="381000" cy="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</a:endParaRPr>
          </a:p>
        </p:txBody>
      </p:sp>
      <p:grpSp>
        <p:nvGrpSpPr>
          <p:cNvPr id="31" name="Group 21"/>
          <p:cNvGrpSpPr>
            <a:grpSpLocks/>
          </p:cNvGrpSpPr>
          <p:nvPr/>
        </p:nvGrpSpPr>
        <p:grpSpPr bwMode="auto">
          <a:xfrm>
            <a:off x="573732" y="2276872"/>
            <a:ext cx="3467100" cy="1981200"/>
            <a:chOff x="144" y="1968"/>
            <a:chExt cx="2184" cy="1248"/>
          </a:xfrm>
        </p:grpSpPr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144" y="1968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= x+y  </a:t>
              </a: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>
              <a:off x="1392" y="1968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= x+y  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720" y="2784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= x+y  </a:t>
              </a:r>
            </a:p>
          </p:txBody>
        </p:sp>
        <p:sp>
          <p:nvSpPr>
            <p:cNvPr id="35" name="Line 7"/>
            <p:cNvSpPr>
              <a:spLocks noChangeShapeType="1"/>
            </p:cNvSpPr>
            <p:nvPr/>
          </p:nvSpPr>
          <p:spPr bwMode="auto">
            <a:xfrm>
              <a:off x="480" y="2400"/>
              <a:ext cx="432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</a:endParaRPr>
            </a:p>
          </p:txBody>
        </p:sp>
        <p:sp>
          <p:nvSpPr>
            <p:cNvPr id="36" name="Line 20"/>
            <p:cNvSpPr>
              <a:spLocks noChangeShapeType="1"/>
            </p:cNvSpPr>
            <p:nvPr/>
          </p:nvSpPr>
          <p:spPr bwMode="auto">
            <a:xfrm flipH="1">
              <a:off x="1440" y="2400"/>
              <a:ext cx="432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</a:endParaRPr>
            </a:p>
          </p:txBody>
        </p:sp>
      </p:grpSp>
      <p:grpSp>
        <p:nvGrpSpPr>
          <p:cNvPr id="37" name="Group 22"/>
          <p:cNvGrpSpPr>
            <a:grpSpLocks/>
          </p:cNvGrpSpPr>
          <p:nvPr/>
        </p:nvGrpSpPr>
        <p:grpSpPr bwMode="auto">
          <a:xfrm>
            <a:off x="4993332" y="2276872"/>
            <a:ext cx="3467100" cy="1981200"/>
            <a:chOff x="144" y="1968"/>
            <a:chExt cx="2184" cy="1248"/>
          </a:xfrm>
        </p:grpSpPr>
        <p:sp>
          <p:nvSpPr>
            <p:cNvPr id="38" name="Rectangle 23"/>
            <p:cNvSpPr>
              <a:spLocks noChangeArrowheads="1"/>
            </p:cNvSpPr>
            <p:nvPr/>
          </p:nvSpPr>
          <p:spPr bwMode="auto">
            <a:xfrm>
              <a:off x="144" y="1968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t = x+y  </a:t>
              </a:r>
            </a:p>
          </p:txBody>
        </p:sp>
        <p:sp>
          <p:nvSpPr>
            <p:cNvPr id="39" name="Rectangle 24"/>
            <p:cNvSpPr>
              <a:spLocks noChangeArrowheads="1"/>
            </p:cNvSpPr>
            <p:nvPr/>
          </p:nvSpPr>
          <p:spPr bwMode="auto">
            <a:xfrm>
              <a:off x="1392" y="1968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t = x+y  </a:t>
              </a:r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auto">
            <a:xfrm>
              <a:off x="720" y="2784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= t  </a:t>
              </a:r>
            </a:p>
          </p:txBody>
        </p:sp>
        <p:sp>
          <p:nvSpPr>
            <p:cNvPr id="41" name="Line 26"/>
            <p:cNvSpPr>
              <a:spLocks noChangeShapeType="1"/>
            </p:cNvSpPr>
            <p:nvPr/>
          </p:nvSpPr>
          <p:spPr bwMode="auto">
            <a:xfrm>
              <a:off x="480" y="2400"/>
              <a:ext cx="432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</a:endParaRPr>
            </a:p>
          </p:txBody>
        </p:sp>
        <p:sp>
          <p:nvSpPr>
            <p:cNvPr id="42" name="Line 27"/>
            <p:cNvSpPr>
              <a:spLocks noChangeShapeType="1"/>
            </p:cNvSpPr>
            <p:nvPr/>
          </p:nvSpPr>
          <p:spPr bwMode="auto">
            <a:xfrm flipH="1">
              <a:off x="1440" y="2400"/>
              <a:ext cx="432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386714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部分冗余删除</a:t>
            </a:r>
          </a:p>
        </p:txBody>
      </p:sp>
      <p:sp>
        <p:nvSpPr>
          <p:cNvPr id="30" name="Line 19"/>
          <p:cNvSpPr>
            <a:spLocks noChangeShapeType="1"/>
          </p:cNvSpPr>
          <p:nvPr/>
        </p:nvSpPr>
        <p:spPr bwMode="auto">
          <a:xfrm>
            <a:off x="4231332" y="3496072"/>
            <a:ext cx="381000" cy="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</a:endParaRPr>
          </a:p>
        </p:txBody>
      </p:sp>
      <p:grpSp>
        <p:nvGrpSpPr>
          <p:cNvPr id="31" name="Group 21"/>
          <p:cNvGrpSpPr>
            <a:grpSpLocks/>
          </p:cNvGrpSpPr>
          <p:nvPr/>
        </p:nvGrpSpPr>
        <p:grpSpPr bwMode="auto">
          <a:xfrm>
            <a:off x="573732" y="2276872"/>
            <a:ext cx="3467100" cy="1981200"/>
            <a:chOff x="144" y="1968"/>
            <a:chExt cx="2184" cy="1248"/>
          </a:xfrm>
        </p:grpSpPr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144" y="1968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= x+y  </a:t>
              </a: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>
              <a:off x="1392" y="1968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endParaRP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720" y="2784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= x+y  </a:t>
              </a:r>
            </a:p>
          </p:txBody>
        </p:sp>
        <p:sp>
          <p:nvSpPr>
            <p:cNvPr id="35" name="Line 7"/>
            <p:cNvSpPr>
              <a:spLocks noChangeShapeType="1"/>
            </p:cNvSpPr>
            <p:nvPr/>
          </p:nvSpPr>
          <p:spPr bwMode="auto">
            <a:xfrm>
              <a:off x="480" y="2400"/>
              <a:ext cx="432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</a:endParaRPr>
            </a:p>
          </p:txBody>
        </p:sp>
        <p:sp>
          <p:nvSpPr>
            <p:cNvPr id="36" name="Line 20"/>
            <p:cNvSpPr>
              <a:spLocks noChangeShapeType="1"/>
            </p:cNvSpPr>
            <p:nvPr/>
          </p:nvSpPr>
          <p:spPr bwMode="auto">
            <a:xfrm flipH="1">
              <a:off x="1440" y="2400"/>
              <a:ext cx="432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</a:endParaRPr>
            </a:p>
          </p:txBody>
        </p:sp>
      </p:grpSp>
      <p:grpSp>
        <p:nvGrpSpPr>
          <p:cNvPr id="37" name="Group 22"/>
          <p:cNvGrpSpPr>
            <a:grpSpLocks/>
          </p:cNvGrpSpPr>
          <p:nvPr/>
        </p:nvGrpSpPr>
        <p:grpSpPr bwMode="auto">
          <a:xfrm>
            <a:off x="4993332" y="2276872"/>
            <a:ext cx="3467100" cy="1981200"/>
            <a:chOff x="144" y="1968"/>
            <a:chExt cx="2184" cy="1248"/>
          </a:xfrm>
        </p:grpSpPr>
        <p:sp>
          <p:nvSpPr>
            <p:cNvPr id="38" name="Rectangle 23"/>
            <p:cNvSpPr>
              <a:spLocks noChangeArrowheads="1"/>
            </p:cNvSpPr>
            <p:nvPr/>
          </p:nvSpPr>
          <p:spPr bwMode="auto">
            <a:xfrm>
              <a:off x="144" y="1968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t = x+y  </a:t>
              </a:r>
            </a:p>
          </p:txBody>
        </p:sp>
        <p:sp>
          <p:nvSpPr>
            <p:cNvPr id="39" name="Rectangle 24"/>
            <p:cNvSpPr>
              <a:spLocks noChangeArrowheads="1"/>
            </p:cNvSpPr>
            <p:nvPr/>
          </p:nvSpPr>
          <p:spPr bwMode="auto">
            <a:xfrm>
              <a:off x="1392" y="1968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t = x+y  </a:t>
              </a:r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auto">
            <a:xfrm>
              <a:off x="720" y="2784"/>
              <a:ext cx="936" cy="432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= t  </a:t>
              </a:r>
            </a:p>
          </p:txBody>
        </p:sp>
        <p:sp>
          <p:nvSpPr>
            <p:cNvPr id="41" name="Line 26"/>
            <p:cNvSpPr>
              <a:spLocks noChangeShapeType="1"/>
            </p:cNvSpPr>
            <p:nvPr/>
          </p:nvSpPr>
          <p:spPr bwMode="auto">
            <a:xfrm>
              <a:off x="480" y="2400"/>
              <a:ext cx="432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</a:endParaRPr>
            </a:p>
          </p:txBody>
        </p:sp>
        <p:sp>
          <p:nvSpPr>
            <p:cNvPr id="42" name="Line 27"/>
            <p:cNvSpPr>
              <a:spLocks noChangeShapeType="1"/>
            </p:cNvSpPr>
            <p:nvPr/>
          </p:nvSpPr>
          <p:spPr bwMode="auto">
            <a:xfrm flipH="1">
              <a:off x="1440" y="2400"/>
              <a:ext cx="432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150905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部分冗余删除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3810000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40386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4152900" y="3124200"/>
            <a:ext cx="38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4583261"/>
            <a:ext cx="4477072" cy="198747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 dirty="0"/>
              <a:t>关键边</a:t>
            </a:r>
            <a:endParaRPr lang="en-US" altLang="zh-CN" dirty="0"/>
          </a:p>
          <a:p>
            <a:pPr lvl="1"/>
            <a:r>
              <a:rPr lang="zh-CN" altLang="en-US" dirty="0"/>
              <a:t>源</a:t>
            </a:r>
            <a:r>
              <a:rPr lang="en-US" altLang="zh-CN" dirty="0"/>
              <a:t>bb</a:t>
            </a:r>
            <a:r>
              <a:rPr lang="zh-CN" altLang="en-US" dirty="0"/>
              <a:t>有多个后继</a:t>
            </a:r>
            <a:endParaRPr lang="en-US" altLang="zh-CN" dirty="0"/>
          </a:p>
          <a:p>
            <a:pPr lvl="1"/>
            <a:r>
              <a:rPr lang="zh-CN" altLang="en-US" dirty="0"/>
              <a:t>目标</a:t>
            </a:r>
            <a:r>
              <a:rPr lang="en-US" altLang="zh-CN" dirty="0"/>
              <a:t>bb</a:t>
            </a:r>
            <a:r>
              <a:rPr lang="zh-CN" altLang="en-US" dirty="0"/>
              <a:t>有多个前驱</a:t>
            </a:r>
          </a:p>
        </p:txBody>
      </p:sp>
    </p:spTree>
    <p:extLst>
      <p:ext uri="{BB962C8B-B14F-4D97-AF65-F5344CB8AC3E}">
        <p14:creationId xmlns:p14="http://schemas.microsoft.com/office/powerpoint/2010/main" val="37037054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窥孔优化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生成目标代码前的最后一遍优化</a:t>
            </a:r>
            <a:endParaRPr lang="en-US" altLang="zh-CN" dirty="0"/>
          </a:p>
          <a:p>
            <a:pPr lvl="1"/>
            <a:r>
              <a:rPr lang="zh-CN" altLang="en-US" dirty="0"/>
              <a:t>寻找是否存在一串连续的指令（</a:t>
            </a:r>
            <a:r>
              <a:rPr lang="en-US" altLang="zh-CN" dirty="0"/>
              <a:t>2-4</a:t>
            </a:r>
            <a:r>
              <a:rPr lang="zh-CN" altLang="en-US" dirty="0"/>
              <a:t>条），能够按照预先定义的模板优化成另外的指令序列</a:t>
            </a:r>
            <a:endParaRPr lang="en-US" altLang="zh-CN" dirty="0"/>
          </a:p>
          <a:p>
            <a:r>
              <a:rPr lang="zh-CN" altLang="en-US" dirty="0"/>
              <a:t>寻找不需要任何全局分析就可以实施的优化</a:t>
            </a:r>
            <a:endParaRPr lang="en-US" altLang="zh-CN" dirty="0"/>
          </a:p>
          <a:p>
            <a:pPr lvl="1"/>
            <a:r>
              <a:rPr lang="en-GB" altLang="zh-CN" dirty="0">
                <a:ea typeface="宋体" panose="02010600030101010101" pitchFamily="2" charset="-122"/>
              </a:rPr>
              <a:t>MOV  %</a:t>
            </a:r>
            <a:r>
              <a:rPr lang="en-GB" altLang="zh-CN" dirty="0" err="1">
                <a:ea typeface="宋体" panose="02010600030101010101" pitchFamily="2" charset="-122"/>
              </a:rPr>
              <a:t>eax</a:t>
            </a:r>
            <a:r>
              <a:rPr lang="en-GB" altLang="zh-CN" dirty="0">
                <a:ea typeface="宋体" panose="02010600030101010101" pitchFamily="2" charset="-122"/>
              </a:rPr>
              <a:t> =&gt; </a:t>
            </a:r>
            <a:r>
              <a:rPr lang="en-GB" altLang="zh-CN" dirty="0" err="1">
                <a:ea typeface="宋体" panose="02010600030101010101" pitchFamily="2" charset="-122"/>
              </a:rPr>
              <a:t>mema</a:t>
            </a:r>
            <a:br>
              <a:rPr lang="en-GB" altLang="zh-CN" dirty="0">
                <a:ea typeface="宋体" panose="02010600030101010101" pitchFamily="2" charset="-122"/>
              </a:rPr>
            </a:br>
            <a:r>
              <a:rPr lang="en-GB" altLang="zh-CN" dirty="0">
                <a:ea typeface="宋体" panose="02010600030101010101" pitchFamily="2" charset="-122"/>
              </a:rPr>
              <a:t>MOV </a:t>
            </a:r>
            <a:r>
              <a:rPr lang="en-GB" altLang="zh-CN" dirty="0" err="1">
                <a:ea typeface="宋体" panose="02010600030101010101" pitchFamily="2" charset="-122"/>
              </a:rPr>
              <a:t>mema</a:t>
            </a:r>
            <a:r>
              <a:rPr lang="en-GB" altLang="zh-CN" dirty="0">
                <a:ea typeface="宋体" panose="02010600030101010101" pitchFamily="2" charset="-122"/>
              </a:rPr>
              <a:t> =&gt; %</a:t>
            </a:r>
            <a:r>
              <a:rPr lang="en-GB" altLang="zh-CN" dirty="0" err="1">
                <a:ea typeface="宋体" panose="02010600030101010101" pitchFamily="2" charset="-122"/>
              </a:rPr>
              <a:t>eax</a:t>
            </a:r>
            <a:endParaRPr lang="en-GB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/>
              <a:t>可以直接删除第二条指令</a:t>
            </a:r>
            <a:endParaRPr lang="en-GB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635987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窥孔优化 </a:t>
            </a:r>
            <a:r>
              <a:rPr lang="en-US" altLang="zh-CN" dirty="0"/>
              <a:t>– </a:t>
            </a:r>
            <a:r>
              <a:rPr lang="zh-CN" altLang="en-US" dirty="0"/>
              <a:t>代数化简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319064"/>
            <a:ext cx="7543800" cy="4495800"/>
          </a:xfrm>
        </p:spPr>
        <p:txBody>
          <a:bodyPr/>
          <a:lstStyle/>
          <a:p>
            <a:r>
              <a:rPr lang="zh-CN" altLang="en-US" dirty="0"/>
              <a:t>识别一个操作数是常数的指令</a:t>
            </a:r>
            <a:endParaRPr lang="en-US" altLang="zh-CN" dirty="0"/>
          </a:p>
          <a:p>
            <a:pPr lvl="1">
              <a:spcBef>
                <a:spcPct val="0"/>
              </a:spcBef>
              <a:spcAft>
                <a:spcPts val="1125"/>
              </a:spcAft>
            </a:pPr>
            <a:r>
              <a:rPr lang="en-GB" altLang="zh-CN" dirty="0">
                <a:ea typeface="宋体" panose="02010600030101010101" pitchFamily="2" charset="-122"/>
              </a:rPr>
              <a:t>A * 2 =     A + A</a:t>
            </a:r>
          </a:p>
          <a:p>
            <a:pPr lvl="1">
              <a:spcBef>
                <a:spcPct val="0"/>
              </a:spcBef>
              <a:spcAft>
                <a:spcPts val="1125"/>
              </a:spcAft>
            </a:pPr>
            <a:r>
              <a:rPr lang="en-GB" altLang="zh-CN" dirty="0">
                <a:ea typeface="宋体" panose="02010600030101010101" pitchFamily="2" charset="-122"/>
              </a:rPr>
              <a:t>A * 1 =     A</a:t>
            </a:r>
          </a:p>
          <a:p>
            <a:pPr lvl="1">
              <a:spcBef>
                <a:spcPct val="0"/>
              </a:spcBef>
              <a:spcAft>
                <a:spcPts val="1125"/>
              </a:spcAft>
            </a:pPr>
            <a:r>
              <a:rPr lang="en-GB" altLang="zh-CN" dirty="0">
                <a:ea typeface="宋体" panose="02010600030101010101" pitchFamily="2" charset="-122"/>
              </a:rPr>
              <a:t>A * 0 =     0</a:t>
            </a:r>
          </a:p>
          <a:p>
            <a:pPr lvl="1">
              <a:spcBef>
                <a:spcPct val="0"/>
              </a:spcBef>
              <a:spcAft>
                <a:spcPts val="1125"/>
              </a:spcAft>
            </a:pPr>
            <a:r>
              <a:rPr lang="en-GB" altLang="zh-CN" dirty="0">
                <a:ea typeface="宋体" panose="02010600030101010101" pitchFamily="2" charset="-122"/>
              </a:rPr>
              <a:t>A / 1 =     A</a:t>
            </a:r>
          </a:p>
          <a:p>
            <a:r>
              <a:rPr lang="zh-CN" altLang="en-US" dirty="0"/>
              <a:t>为什么会有</a:t>
            </a:r>
            <a:r>
              <a:rPr lang="en-US" altLang="zh-CN" dirty="0"/>
              <a:t>X * 1</a:t>
            </a:r>
            <a:r>
              <a:rPr lang="zh-CN" altLang="en-US" dirty="0"/>
              <a:t>这种指令生成</a:t>
            </a:r>
            <a:endParaRPr lang="en-US" altLang="zh-CN" dirty="0"/>
          </a:p>
          <a:p>
            <a:pPr lvl="1"/>
            <a:r>
              <a:rPr lang="en-US" altLang="zh-CN"/>
              <a:t>a </a:t>
            </a:r>
            <a:r>
              <a:rPr lang="en-US" altLang="zh-CN" dirty="0"/>
              <a:t>= b * MAX_TASKS;</a:t>
            </a:r>
          </a:p>
          <a:p>
            <a:pPr lvl="1"/>
            <a:r>
              <a:rPr lang="zh-CN" altLang="en-US" dirty="0"/>
              <a:t>中间代码优化的过程中也可能生成类似的指令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57130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00" y="404664"/>
            <a:ext cx="7903840" cy="914400"/>
          </a:xfrm>
        </p:spPr>
        <p:txBody>
          <a:bodyPr/>
          <a:lstStyle/>
          <a:p>
            <a:r>
              <a:rPr lang="en-US" altLang="zh-CN" dirty="0"/>
              <a:t>GCC(GNU Compiler Connection)</a:t>
            </a:r>
            <a:r>
              <a:rPr lang="zh-CN" altLang="en-US" dirty="0"/>
              <a:t>的历史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始于</a:t>
            </a:r>
            <a:r>
              <a:rPr lang="en-US" altLang="zh-CN" dirty="0"/>
              <a:t>1984</a:t>
            </a:r>
            <a:r>
              <a:rPr lang="zh-CN" altLang="en-US" dirty="0"/>
              <a:t>年，目标是以自由软件的形式开发一个类</a:t>
            </a:r>
            <a:r>
              <a:rPr lang="en-US" altLang="zh-CN" dirty="0"/>
              <a:t>UNIX  - GNU’s Not Unix.</a:t>
            </a:r>
          </a:p>
          <a:p>
            <a:r>
              <a:rPr lang="en-US" altLang="zh-CN" dirty="0"/>
              <a:t>GCC 1 – 1987: </a:t>
            </a:r>
            <a:r>
              <a:rPr lang="zh-CN" altLang="en-US" dirty="0"/>
              <a:t>支持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GCC 2 – 1992</a:t>
            </a:r>
            <a:r>
              <a:rPr lang="zh-CN" altLang="en-US" dirty="0"/>
              <a:t>：支持</a:t>
            </a:r>
            <a:r>
              <a:rPr lang="en-US" altLang="zh-CN" dirty="0"/>
              <a:t>C++</a:t>
            </a:r>
            <a:r>
              <a:rPr lang="zh-CN" altLang="en-US" dirty="0"/>
              <a:t>，支持</a:t>
            </a:r>
            <a:r>
              <a:rPr lang="en-US" altLang="zh-CN" dirty="0"/>
              <a:t>RISC</a:t>
            </a:r>
          </a:p>
          <a:p>
            <a:r>
              <a:rPr lang="en-US" altLang="zh-CN" dirty="0"/>
              <a:t>EGCS – 1997</a:t>
            </a:r>
            <a:r>
              <a:rPr lang="zh-CN" altLang="en-US" dirty="0"/>
              <a:t>：很多现在</a:t>
            </a:r>
            <a:r>
              <a:rPr lang="en-US" altLang="zh-CN" dirty="0"/>
              <a:t>GCC</a:t>
            </a:r>
            <a:r>
              <a:rPr lang="zh-CN" altLang="en-US" dirty="0"/>
              <a:t>的新特性</a:t>
            </a:r>
            <a:endParaRPr lang="en-US" altLang="zh-CN" dirty="0"/>
          </a:p>
          <a:p>
            <a:r>
              <a:rPr lang="en-US" altLang="zh-CN" dirty="0"/>
              <a:t>GCC 2.95 – 1999: EGCS</a:t>
            </a:r>
            <a:r>
              <a:rPr lang="zh-CN" altLang="en-US" dirty="0"/>
              <a:t>与</a:t>
            </a:r>
            <a:r>
              <a:rPr lang="en-US" altLang="zh-CN" dirty="0"/>
              <a:t>GCC 2</a:t>
            </a:r>
            <a:r>
              <a:rPr lang="zh-CN" altLang="en-US" dirty="0"/>
              <a:t>合并，加入别名分析，</a:t>
            </a:r>
            <a:r>
              <a:rPr lang="en-US" altLang="zh-CN" dirty="0"/>
              <a:t>ISO C99</a:t>
            </a:r>
          </a:p>
          <a:p>
            <a:r>
              <a:rPr lang="en-US" altLang="zh-CN" dirty="0"/>
              <a:t>GCC 3 – 2001:  </a:t>
            </a:r>
            <a:r>
              <a:rPr lang="zh-CN" altLang="en-US" dirty="0"/>
              <a:t>增加</a:t>
            </a:r>
            <a:r>
              <a:rPr lang="en-US" altLang="zh-CN" dirty="0"/>
              <a:t>SSA</a:t>
            </a:r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GCC 4 – 2005: Tree SSA, </a:t>
            </a:r>
            <a:r>
              <a:rPr lang="zh-CN" altLang="en-US" dirty="0"/>
              <a:t>自动向量化</a:t>
            </a:r>
          </a:p>
        </p:txBody>
      </p:sp>
    </p:spTree>
    <p:extLst>
      <p:ext uri="{BB962C8B-B14F-4D97-AF65-F5344CB8AC3E}">
        <p14:creationId xmlns:p14="http://schemas.microsoft.com/office/powerpoint/2010/main" val="1624719732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窥孔优化 </a:t>
            </a:r>
            <a:r>
              <a:rPr lang="en-US" altLang="zh-CN" dirty="0"/>
              <a:t>– </a:t>
            </a:r>
            <a:r>
              <a:rPr lang="zh-CN" altLang="en-US" dirty="0"/>
              <a:t>代数化简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= A * 4</a:t>
            </a:r>
          </a:p>
          <a:p>
            <a:pPr lvl="1"/>
            <a:r>
              <a:rPr lang="zh-CN" altLang="en-US" dirty="0"/>
              <a:t>可以用左移两位来替换 （</a:t>
            </a:r>
            <a:r>
              <a:rPr lang="en-US" altLang="zh-CN" dirty="0"/>
              <a:t>signed/unsigned)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A = A / 4</a:t>
            </a:r>
          </a:p>
          <a:p>
            <a:pPr lvl="1"/>
            <a:r>
              <a:rPr lang="zh-CN" altLang="en-US" dirty="0"/>
              <a:t>如果是</a:t>
            </a:r>
            <a:r>
              <a:rPr lang="en-US" altLang="zh-CN" dirty="0"/>
              <a:t>unsigned</a:t>
            </a:r>
            <a:r>
              <a:rPr lang="zh-CN" altLang="en-US" dirty="0"/>
              <a:t>，可以用右移两位来替换</a:t>
            </a:r>
            <a:endParaRPr lang="en-US" altLang="zh-CN" dirty="0"/>
          </a:p>
          <a:p>
            <a:pPr lvl="1"/>
            <a:r>
              <a:rPr lang="zh-CN" altLang="en-US" dirty="0"/>
              <a:t>右移操作 </a:t>
            </a:r>
            <a:r>
              <a:rPr lang="en-US" altLang="zh-CN" dirty="0"/>
              <a:t>!= </a:t>
            </a:r>
            <a:r>
              <a:rPr lang="zh-CN" altLang="en-US" dirty="0"/>
              <a:t>除法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599285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窥孔优化 </a:t>
            </a:r>
            <a:r>
              <a:rPr lang="en-US" altLang="zh-CN" dirty="0"/>
              <a:t>– </a:t>
            </a:r>
            <a:r>
              <a:rPr lang="zh-CN" altLang="en-US" dirty="0"/>
              <a:t>代数化简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算数右移问题</a:t>
            </a:r>
            <a:endParaRPr lang="en-US" altLang="zh-CN" dirty="0"/>
          </a:p>
          <a:p>
            <a:pPr lvl="1"/>
            <a:r>
              <a:rPr lang="zh-CN" altLang="en-US" dirty="0"/>
              <a:t>算数右移用符号位来填充最高位</a:t>
            </a:r>
            <a:endParaRPr lang="en-US" altLang="zh-CN" dirty="0"/>
          </a:p>
          <a:p>
            <a:pPr lvl="1"/>
            <a:r>
              <a:rPr lang="en-US" altLang="zh-CN" dirty="0"/>
              <a:t>-5 	</a:t>
            </a:r>
            <a:r>
              <a:rPr lang="en-GB" altLang="zh-CN" dirty="0">
                <a:ea typeface="宋体" panose="02010600030101010101" pitchFamily="2" charset="-122"/>
              </a:rPr>
              <a:t> 	111111...1111111011</a:t>
            </a:r>
          </a:p>
          <a:p>
            <a:pPr lvl="1"/>
            <a:r>
              <a:rPr lang="zh-CN" altLang="en-US" dirty="0"/>
              <a:t>算数右移</a:t>
            </a:r>
            <a:r>
              <a:rPr lang="en-US" altLang="zh-CN" dirty="0"/>
              <a:t>1</a:t>
            </a:r>
            <a:r>
              <a:rPr lang="zh-CN" altLang="en-US" dirty="0"/>
              <a:t>位 </a:t>
            </a:r>
            <a:r>
              <a:rPr lang="en-US" altLang="zh-CN" dirty="0"/>
              <a:t>	</a:t>
            </a:r>
            <a:r>
              <a:rPr lang="en-GB" altLang="zh-CN" dirty="0">
                <a:ea typeface="宋体" panose="02010600030101010101" pitchFamily="2" charset="-122"/>
              </a:rPr>
              <a:t> 111111...1111111101</a:t>
            </a:r>
          </a:p>
          <a:p>
            <a:pPr lvl="1"/>
            <a:r>
              <a:rPr lang="zh-CN" altLang="en-US" dirty="0"/>
              <a:t>结果为</a:t>
            </a:r>
            <a:r>
              <a:rPr lang="en-US" altLang="zh-CN" dirty="0">
                <a:solidFill>
                  <a:srgbClr val="FF0000"/>
                </a:solidFill>
              </a:rPr>
              <a:t>-3</a:t>
            </a:r>
          </a:p>
          <a:p>
            <a:pPr lvl="1"/>
            <a:r>
              <a:rPr lang="zh-CN" altLang="en-US" dirty="0"/>
              <a:t>现在，在大多数语言中规定，</a:t>
            </a:r>
            <a:r>
              <a:rPr lang="en-US" altLang="zh-CN" dirty="0"/>
              <a:t>-5/2</a:t>
            </a:r>
            <a:r>
              <a:rPr lang="en-US" altLang="zh-CN" dirty="0">
                <a:solidFill>
                  <a:srgbClr val="FF0000"/>
                </a:solidFill>
              </a:rPr>
              <a:t>=-2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87185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窥孔优化 </a:t>
            </a:r>
            <a:r>
              <a:rPr lang="en-US" altLang="zh-CN" dirty="0"/>
              <a:t>– </a:t>
            </a:r>
            <a:r>
              <a:rPr lang="zh-CN" altLang="en-US" dirty="0"/>
              <a:t>连跳合并</a:t>
            </a:r>
          </a:p>
        </p:txBody>
      </p:sp>
      <p:sp>
        <p:nvSpPr>
          <p:cNvPr id="6" name="矩形: 圆角 5"/>
          <p:cNvSpPr/>
          <p:nvPr/>
        </p:nvSpPr>
        <p:spPr bwMode="auto">
          <a:xfrm>
            <a:off x="1763688" y="1487343"/>
            <a:ext cx="2088232" cy="2088232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JNE label1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Label1: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JMP label2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4860032" y="2060848"/>
            <a:ext cx="2088232" cy="1008112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JNE label2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箭头: 右 7"/>
          <p:cNvSpPr/>
          <p:nvPr/>
        </p:nvSpPr>
        <p:spPr bwMode="auto">
          <a:xfrm>
            <a:off x="3851920" y="2492896"/>
            <a:ext cx="1008112" cy="216024"/>
          </a:xfrm>
          <a:prstGeom prst="rightArrow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矩形: 圆角 8"/>
          <p:cNvSpPr/>
          <p:nvPr/>
        </p:nvSpPr>
        <p:spPr bwMode="auto">
          <a:xfrm>
            <a:off x="1763688" y="3861048"/>
            <a:ext cx="2088232" cy="2088232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JMP label1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Label1: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ret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矩形: 圆角 9"/>
          <p:cNvSpPr/>
          <p:nvPr/>
        </p:nvSpPr>
        <p:spPr bwMode="auto">
          <a:xfrm>
            <a:off x="4860032" y="4434553"/>
            <a:ext cx="2088232" cy="1008112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ret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箭头: 右 10"/>
          <p:cNvSpPr/>
          <p:nvPr/>
        </p:nvSpPr>
        <p:spPr bwMode="auto">
          <a:xfrm>
            <a:off x="3851920" y="4866601"/>
            <a:ext cx="1008112" cy="216024"/>
          </a:xfrm>
          <a:prstGeom prst="rightArrow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87503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窥孔优化 </a:t>
            </a:r>
            <a:r>
              <a:rPr lang="en-US" altLang="zh-CN" dirty="0"/>
              <a:t>– </a:t>
            </a:r>
            <a:r>
              <a:rPr lang="zh-CN" altLang="en-US" dirty="0"/>
              <a:t>尾递归消除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如果一个函数的最后一条语句是对自身的调用，称之为尾递归</a:t>
            </a:r>
            <a:r>
              <a:rPr lang="en-US" altLang="zh-CN" dirty="0"/>
              <a:t>tail-recursion</a:t>
            </a:r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 bwMode="auto">
          <a:xfrm>
            <a:off x="323528" y="2852936"/>
            <a:ext cx="6048672" cy="2592288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Aft>
                <a:spcPts val="1413"/>
              </a:spcAft>
            </a:pPr>
            <a:r>
              <a:rPr lang="en-GB" altLang="zh-CN" dirty="0">
                <a:solidFill>
                  <a:srgbClr val="0033CC"/>
                </a:solidFill>
              </a:rPr>
              <a:t> function</a:t>
            </a:r>
            <a:r>
              <a:rPr lang="en-GB" altLang="zh-CN" dirty="0"/>
              <a:t> last (</a:t>
            </a:r>
            <a:r>
              <a:rPr lang="en-GB" altLang="zh-CN" dirty="0" err="1"/>
              <a:t>lis</a:t>
            </a:r>
            <a:r>
              <a:rPr lang="en-GB" altLang="zh-CN" dirty="0"/>
              <a:t> : </a:t>
            </a:r>
            <a:r>
              <a:rPr lang="en-GB" altLang="zh-CN" dirty="0" err="1"/>
              <a:t>list_type</a:t>
            </a:r>
            <a:r>
              <a:rPr lang="en-GB" altLang="zh-CN" dirty="0"/>
              <a:t>) </a:t>
            </a:r>
            <a:r>
              <a:rPr lang="en-GB" altLang="zh-CN" dirty="0">
                <a:solidFill>
                  <a:srgbClr val="0033CC"/>
                </a:solidFill>
              </a:rPr>
              <a:t>return</a:t>
            </a:r>
            <a:r>
              <a:rPr lang="en-GB" altLang="zh-CN" dirty="0"/>
              <a:t> </a:t>
            </a:r>
            <a:r>
              <a:rPr lang="en-GB" altLang="zh-CN" dirty="0" err="1"/>
              <a:t>lis_type</a:t>
            </a:r>
            <a:r>
              <a:rPr lang="en-GB" altLang="zh-CN" dirty="0"/>
              <a:t> </a:t>
            </a:r>
            <a:r>
              <a:rPr lang="en-GB" altLang="zh-CN" dirty="0">
                <a:solidFill>
                  <a:srgbClr val="0033CC"/>
                </a:solidFill>
              </a:rPr>
              <a:t>is</a:t>
            </a:r>
          </a:p>
          <a:p>
            <a:pPr>
              <a:lnSpc>
                <a:spcPct val="90000"/>
              </a:lnSpc>
              <a:spcAft>
                <a:spcPts val="1413"/>
              </a:spcAft>
            </a:pPr>
            <a:r>
              <a:rPr lang="en-GB" altLang="zh-CN" dirty="0">
                <a:solidFill>
                  <a:srgbClr val="0033CC"/>
                </a:solidFill>
              </a:rPr>
              <a:t>         begin</a:t>
            </a:r>
          </a:p>
          <a:p>
            <a:pPr>
              <a:lnSpc>
                <a:spcPct val="90000"/>
              </a:lnSpc>
              <a:spcAft>
                <a:spcPts val="1413"/>
              </a:spcAft>
            </a:pPr>
            <a:r>
              <a:rPr lang="en-GB" altLang="zh-CN" dirty="0"/>
              <a:t>                </a:t>
            </a:r>
            <a:r>
              <a:rPr lang="en-GB" altLang="zh-CN" dirty="0">
                <a:solidFill>
                  <a:srgbClr val="0033CC"/>
                </a:solidFill>
              </a:rPr>
              <a:t>if</a:t>
            </a:r>
            <a:r>
              <a:rPr lang="en-GB" altLang="zh-CN" dirty="0"/>
              <a:t> </a:t>
            </a:r>
            <a:r>
              <a:rPr lang="en-GB" altLang="zh-CN" dirty="0" err="1"/>
              <a:t>lis.next</a:t>
            </a:r>
            <a:r>
              <a:rPr lang="en-GB" altLang="zh-CN" dirty="0"/>
              <a:t> = </a:t>
            </a:r>
            <a:r>
              <a:rPr lang="en-GB" altLang="zh-CN" dirty="0">
                <a:solidFill>
                  <a:srgbClr val="0033CC"/>
                </a:solidFill>
              </a:rPr>
              <a:t>null then return</a:t>
            </a:r>
            <a:r>
              <a:rPr lang="en-GB" altLang="zh-CN" dirty="0"/>
              <a:t> </a:t>
            </a:r>
            <a:r>
              <a:rPr lang="en-GB" altLang="zh-CN" dirty="0" err="1"/>
              <a:t>lis</a:t>
            </a:r>
            <a:r>
              <a:rPr lang="en-GB" altLang="zh-CN" dirty="0"/>
              <a:t>;</a:t>
            </a:r>
          </a:p>
          <a:p>
            <a:pPr>
              <a:lnSpc>
                <a:spcPct val="90000"/>
              </a:lnSpc>
              <a:spcAft>
                <a:spcPts val="1413"/>
              </a:spcAft>
            </a:pPr>
            <a:r>
              <a:rPr lang="en-GB" altLang="zh-CN" dirty="0"/>
              <a:t>                </a:t>
            </a:r>
            <a:r>
              <a:rPr lang="en-GB" altLang="zh-CN" dirty="0">
                <a:solidFill>
                  <a:srgbClr val="0033CC"/>
                </a:solidFill>
              </a:rPr>
              <a:t>else return</a:t>
            </a:r>
            <a:r>
              <a:rPr lang="en-GB" altLang="zh-CN" dirty="0"/>
              <a:t> last (</a:t>
            </a:r>
            <a:r>
              <a:rPr lang="en-GB" altLang="zh-CN" dirty="0" err="1"/>
              <a:t>lis.next</a:t>
            </a:r>
            <a:r>
              <a:rPr lang="en-GB" altLang="zh-CN" dirty="0"/>
              <a:t>);</a:t>
            </a:r>
          </a:p>
          <a:p>
            <a:pPr>
              <a:lnSpc>
                <a:spcPct val="90000"/>
              </a:lnSpc>
              <a:spcAft>
                <a:spcPts val="1413"/>
              </a:spcAft>
            </a:pPr>
            <a:r>
              <a:rPr lang="en-GB" altLang="zh-CN" dirty="0">
                <a:solidFill>
                  <a:srgbClr val="0033CC"/>
                </a:solidFill>
              </a:rPr>
              <a:t>         end</a:t>
            </a:r>
            <a:r>
              <a:rPr lang="en-GB" altLang="zh-CN" dirty="0"/>
              <a:t>;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矩形: 圆角 5"/>
          <p:cNvSpPr/>
          <p:nvPr/>
        </p:nvSpPr>
        <p:spPr bwMode="auto">
          <a:xfrm>
            <a:off x="6804248" y="2852936"/>
            <a:ext cx="2160240" cy="2592288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lse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分支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lis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=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lis.next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goto</a:t>
            </a:r>
            <a:r>
              <a:rPr lang="en-US" altLang="zh-CN" dirty="0"/>
              <a:t> start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60903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窥孔优化 </a:t>
            </a:r>
            <a:r>
              <a:rPr lang="en-US" altLang="zh-CN" dirty="0"/>
              <a:t>– </a:t>
            </a:r>
            <a:r>
              <a:rPr lang="zh-CN" altLang="en-US" dirty="0"/>
              <a:t>尾递归消除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尾递归消除的收益</a:t>
            </a:r>
            <a:endParaRPr lang="en-US" altLang="zh-CN" dirty="0"/>
          </a:p>
          <a:p>
            <a:pPr lvl="1"/>
            <a:r>
              <a:rPr lang="zh-CN" altLang="en-US" dirty="0"/>
              <a:t>效率 </a:t>
            </a:r>
            <a:r>
              <a:rPr lang="en-US" altLang="zh-CN" dirty="0"/>
              <a:t>– </a:t>
            </a:r>
            <a:r>
              <a:rPr lang="zh-CN" altLang="en-US" dirty="0"/>
              <a:t>赋值</a:t>
            </a:r>
            <a:r>
              <a:rPr lang="en-US" altLang="zh-CN" dirty="0"/>
              <a:t>+</a:t>
            </a:r>
            <a:r>
              <a:rPr lang="zh-CN" altLang="en-US" dirty="0"/>
              <a:t>跳转 </a:t>
            </a:r>
            <a:r>
              <a:rPr lang="en-US" altLang="zh-CN" dirty="0"/>
              <a:t>&gt; </a:t>
            </a:r>
            <a:r>
              <a:rPr lang="zh-CN" altLang="en-US" dirty="0"/>
              <a:t>调用</a:t>
            </a:r>
            <a:endParaRPr lang="en-US" altLang="zh-CN" dirty="0"/>
          </a:p>
          <a:p>
            <a:pPr lvl="1"/>
            <a:r>
              <a:rPr lang="zh-CN" altLang="en-US" dirty="0"/>
              <a:t>节省栈空间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 bwMode="auto">
          <a:xfrm>
            <a:off x="1475656" y="3356992"/>
            <a:ext cx="2160240" cy="1224136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CALL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func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RET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矩形: 圆角 4"/>
          <p:cNvSpPr/>
          <p:nvPr/>
        </p:nvSpPr>
        <p:spPr bwMode="auto">
          <a:xfrm>
            <a:off x="4788024" y="3356992"/>
            <a:ext cx="2016224" cy="1224136"/>
          </a:xfrm>
          <a:prstGeom prst="round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JMP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func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箭头: 右 5"/>
          <p:cNvSpPr/>
          <p:nvPr/>
        </p:nvSpPr>
        <p:spPr bwMode="auto">
          <a:xfrm>
            <a:off x="3635896" y="3861048"/>
            <a:ext cx="1152128" cy="144016"/>
          </a:xfrm>
          <a:prstGeom prst="rightArrow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213631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5CBD12-1D0A-42F9-A3F1-0FF71FAF5AE9}"/>
              </a:ext>
            </a:extLst>
          </p:cNvPr>
          <p:cNvSpPr/>
          <p:nvPr/>
        </p:nvSpPr>
        <p:spPr>
          <a:xfrm>
            <a:off x="500034" y="1142984"/>
            <a:ext cx="5143536" cy="193348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11500" b="1" dirty="0">
                <a:ln w="11430"/>
                <a:gradFill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谢 谢！</a:t>
            </a:r>
          </a:p>
        </p:txBody>
      </p:sp>
      <p:pic>
        <p:nvPicPr>
          <p:cNvPr id="61443" name="内容占位符 3" descr="question_mark.jpg">
            <a:extLst>
              <a:ext uri="{FF2B5EF4-FFF2-40B4-BE49-F238E27FC236}">
                <a16:creationId xmlns:a16="http://schemas.microsoft.com/office/drawing/2014/main" id="{30919EAB-8CFF-4BEC-B968-AF34292AD2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6313" y="1857375"/>
            <a:ext cx="3054350" cy="4071938"/>
          </a:xfr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GCC</a:t>
            </a:r>
            <a:r>
              <a:rPr lang="zh-CN" altLang="en-US" dirty="0"/>
              <a:t>的规模</a:t>
            </a:r>
            <a:r>
              <a:rPr lang="en-US" altLang="zh-CN" dirty="0"/>
              <a:t>(4.0.2)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5038" t="36000" r="35825" b="29000"/>
          <a:stretch/>
        </p:blipFill>
        <p:spPr>
          <a:xfrm>
            <a:off x="1115616" y="1319064"/>
            <a:ext cx="6912768" cy="467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420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ibm0325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ibm0325">
      <a:majorFont>
        <a:latin typeface="Book Antiqu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bm0325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0325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E:\weldon\src\ipd_seminar\ibm0325.ppt</Template>
  <TotalTime>91912</TotalTime>
  <Words>2680</Words>
  <Application>Microsoft Office PowerPoint</Application>
  <PresentationFormat>全屏显示(4:3)</PresentationFormat>
  <Paragraphs>528</Paragraphs>
  <Slides>85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6" baseType="lpstr">
      <vt:lpstr>Monotype Sorts</vt:lpstr>
      <vt:lpstr>仿宋</vt:lpstr>
      <vt:lpstr>微软雅黑</vt:lpstr>
      <vt:lpstr>Arial</vt:lpstr>
      <vt:lpstr>Book Antiqua</vt:lpstr>
      <vt:lpstr>Courier New</vt:lpstr>
      <vt:lpstr>Tahoma</vt:lpstr>
      <vt:lpstr>Times New Roman</vt:lpstr>
      <vt:lpstr>Webdings</vt:lpstr>
      <vt:lpstr>Wingdings</vt:lpstr>
      <vt:lpstr>ibm0325</vt:lpstr>
      <vt:lpstr>PowerPoint 演示文稿</vt:lpstr>
      <vt:lpstr>PGO过程</vt:lpstr>
      <vt:lpstr>LTO的机会在哪里？</vt:lpstr>
      <vt:lpstr>JIT的对象</vt:lpstr>
      <vt:lpstr>迭代编译</vt:lpstr>
      <vt:lpstr>GCC</vt:lpstr>
      <vt:lpstr>总体架构</vt:lpstr>
      <vt:lpstr>GCC(GNU Compiler Connection)的历史</vt:lpstr>
      <vt:lpstr>GCC的规模(4.0.2)</vt:lpstr>
      <vt:lpstr>PowerPoint 演示文稿</vt:lpstr>
      <vt:lpstr>一个例子看GCC的工作流程</vt:lpstr>
      <vt:lpstr>一个例子看GCC的工作流程</vt:lpstr>
      <vt:lpstr>一个例子看GCC的工作流程</vt:lpstr>
      <vt:lpstr>一个例子看GCC的工作流程</vt:lpstr>
      <vt:lpstr>一个例子看GCC的工作流程</vt:lpstr>
      <vt:lpstr>GIMPLE</vt:lpstr>
      <vt:lpstr>GENERIC vs. GIMPLE</vt:lpstr>
      <vt:lpstr>静态单赋值(SSA)</vt:lpstr>
      <vt:lpstr>有控制流的SSA</vt:lpstr>
      <vt:lpstr>中间表示 - RTL</vt:lpstr>
      <vt:lpstr>中间表示RTL</vt:lpstr>
      <vt:lpstr>中间表示RTL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代码生成GIMPLERTL</vt:lpstr>
      <vt:lpstr>Generating the code generator</vt:lpstr>
      <vt:lpstr>Generating the code generator</vt:lpstr>
      <vt:lpstr>两个核心数据结构</vt:lpstr>
      <vt:lpstr>代码生成</vt:lpstr>
      <vt:lpstr>代码生成 – define_insn</vt:lpstr>
      <vt:lpstr>代码生成 – define_expand</vt:lpstr>
      <vt:lpstr>代码生成 – define_expand</vt:lpstr>
      <vt:lpstr>代码生成GIMPLERTL</vt:lpstr>
      <vt:lpstr>代码生成GIMPLERTL</vt:lpstr>
      <vt:lpstr>代码生成GIMPLERTL</vt:lpstr>
      <vt:lpstr>小结</vt:lpstr>
      <vt:lpstr>小结</vt:lpstr>
      <vt:lpstr>小结</vt:lpstr>
      <vt:lpstr>小结</vt:lpstr>
      <vt:lpstr>小结</vt:lpstr>
      <vt:lpstr>小结</vt:lpstr>
      <vt:lpstr>小结</vt:lpstr>
      <vt:lpstr>小结</vt:lpstr>
      <vt:lpstr>小结</vt:lpstr>
      <vt:lpstr>小结</vt:lpstr>
      <vt:lpstr>代码生成RTL汇编</vt:lpstr>
      <vt:lpstr>代码生成RTL汇编</vt:lpstr>
      <vt:lpstr>代码生成RTL汇编</vt:lpstr>
      <vt:lpstr>可移植性</vt:lpstr>
      <vt:lpstr>可移植性</vt:lpstr>
      <vt:lpstr>可移植性</vt:lpstr>
      <vt:lpstr>可移植性</vt:lpstr>
      <vt:lpstr>可移植性</vt:lpstr>
      <vt:lpstr>代码优化 – GIMPLE</vt:lpstr>
      <vt:lpstr>代码优化 - RTL</vt:lpstr>
      <vt:lpstr>GCC的安装</vt:lpstr>
      <vt:lpstr>GCC的安装</vt:lpstr>
      <vt:lpstr>Open64</vt:lpstr>
      <vt:lpstr>简介</vt:lpstr>
      <vt:lpstr>PowerPoint 演示文稿</vt:lpstr>
      <vt:lpstr>IR设计思想</vt:lpstr>
      <vt:lpstr>IR设计思想</vt:lpstr>
      <vt:lpstr>IR设计思想</vt:lpstr>
      <vt:lpstr>主要优化 – 数据结构布局</vt:lpstr>
      <vt:lpstr>主要优化 – 数据结构布局</vt:lpstr>
      <vt:lpstr>主要优化 – 数据结构布局</vt:lpstr>
      <vt:lpstr>主要优化 – 数据结构布局</vt:lpstr>
      <vt:lpstr>主要优化 - 数据结构布局</vt:lpstr>
      <vt:lpstr>主要优化 – 数据结构布局</vt:lpstr>
      <vt:lpstr>主要优化- 数据结构布局</vt:lpstr>
      <vt:lpstr>主要优化 – 部分冗余删除</vt:lpstr>
      <vt:lpstr>部分冗余删除</vt:lpstr>
      <vt:lpstr>部分冗余删除</vt:lpstr>
      <vt:lpstr>部分冗余删除</vt:lpstr>
      <vt:lpstr>窥孔优化</vt:lpstr>
      <vt:lpstr>窥孔优化 – 代数化简</vt:lpstr>
      <vt:lpstr>窥孔优化 – 代数化简</vt:lpstr>
      <vt:lpstr>窥孔优化 – 代数化简</vt:lpstr>
      <vt:lpstr>窥孔优化 – 连跳合并</vt:lpstr>
      <vt:lpstr>窥孔优化 – 尾递归消除</vt:lpstr>
      <vt:lpstr>窥孔优化 – 尾递归消除</vt:lpstr>
      <vt:lpstr>PowerPoint 演示文稿</vt:lpstr>
    </vt:vector>
  </TitlesOfParts>
  <Company>Micron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Preferred Customer</dc:creator>
  <cp:lastModifiedBy> </cp:lastModifiedBy>
  <cp:revision>1605</cp:revision>
  <cp:lastPrinted>2000-08-04T00:01:40Z</cp:lastPrinted>
  <dcterms:created xsi:type="dcterms:W3CDTF">1999-10-09T18:48:57Z</dcterms:created>
  <dcterms:modified xsi:type="dcterms:W3CDTF">2019-03-15T02:21:04Z</dcterms:modified>
</cp:coreProperties>
</file>